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7" r:id="rId2"/>
    <p:sldId id="258" r:id="rId3"/>
    <p:sldId id="300" r:id="rId4"/>
    <p:sldId id="295" r:id="rId5"/>
    <p:sldId id="301" r:id="rId6"/>
    <p:sldId id="302" r:id="rId7"/>
    <p:sldId id="303" r:id="rId8"/>
    <p:sldId id="305" r:id="rId9"/>
    <p:sldId id="304" r:id="rId10"/>
    <p:sldId id="306" r:id="rId11"/>
    <p:sldId id="308" r:id="rId12"/>
    <p:sldId id="309" r:id="rId13"/>
    <p:sldId id="312" r:id="rId14"/>
    <p:sldId id="313" r:id="rId15"/>
    <p:sldId id="316" r:id="rId16"/>
    <p:sldId id="317" r:id="rId17"/>
    <p:sldId id="319" r:id="rId18"/>
    <p:sldId id="320" r:id="rId19"/>
    <p:sldId id="321" r:id="rId20"/>
    <p:sldId id="322" r:id="rId21"/>
    <p:sldId id="323" r:id="rId22"/>
    <p:sldId id="282" r:id="rId23"/>
    <p:sldId id="297" r:id="rId24"/>
    <p:sldId id="291" r:id="rId25"/>
    <p:sldId id="324" r:id="rId26"/>
    <p:sldId id="325" r:id="rId27"/>
    <p:sldId id="281" r:id="rId28"/>
    <p:sldId id="326"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4" autoAdjust="0"/>
    <p:restoredTop sz="92994" autoAdjust="0"/>
  </p:normalViewPr>
  <p:slideViewPr>
    <p:cSldViewPr>
      <p:cViewPr>
        <p:scale>
          <a:sx n="60" d="100"/>
          <a:sy n="60" d="100"/>
        </p:scale>
        <p:origin x="-918"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C8E3C-6E5F-4BE7-BF61-832618A28D95}" type="datetimeFigureOut">
              <a:rPr lang="el-GR" smtClean="0"/>
              <a:pPr/>
              <a:t>24/9/2017</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F3FAA-BB26-4C72-B2B6-53ACC06F9425}" type="slidenum">
              <a:rPr lang="el-GR" smtClean="0"/>
              <a:pPr/>
              <a:t>‹#›</a:t>
            </a:fld>
            <a:endParaRPr lang="el-GR" dirty="0"/>
          </a:p>
        </p:txBody>
      </p:sp>
    </p:spTree>
    <p:extLst>
      <p:ext uri="{BB962C8B-B14F-4D97-AF65-F5344CB8AC3E}">
        <p14:creationId xmlns:p14="http://schemas.microsoft.com/office/powerpoint/2010/main" val="334011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C1114A6A-BE93-45BB-995E-73F9336873F6}" type="slidenum">
              <a:rPr lang="en-US" altLang="zh-CN" smtClean="0">
                <a:latin typeface="Calibri" pitchFamily="34" charset="0"/>
              </a:rPr>
              <a:pPr fontAlgn="base">
                <a:spcBef>
                  <a:spcPct val="0"/>
                </a:spcBef>
                <a:spcAft>
                  <a:spcPct val="0"/>
                </a:spcAft>
                <a:defRPr/>
              </a:pPr>
              <a:t>1</a:t>
            </a:fld>
            <a:endParaRPr lang="en-US" altLang="zh-CN" dirty="0">
              <a:latin typeface="Calibri"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18F3FAA-BB26-4C72-B2B6-53ACC06F9425}" type="slidenum">
              <a:rPr lang="el-GR" smtClean="0"/>
              <a:pPr/>
              <a:t>14</a:t>
            </a:fld>
            <a:endParaRPr lang="el-GR" dirty="0"/>
          </a:p>
        </p:txBody>
      </p:sp>
    </p:spTree>
    <p:extLst>
      <p:ext uri="{BB962C8B-B14F-4D97-AF65-F5344CB8AC3E}">
        <p14:creationId xmlns:p14="http://schemas.microsoft.com/office/powerpoint/2010/main" val="63422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a:bodyPr>
          <a:lstStyle/>
          <a:p>
            <a:endParaRPr lang="el-GR" dirty="0"/>
          </a:p>
        </p:txBody>
      </p:sp>
      <p:sp>
        <p:nvSpPr>
          <p:cNvPr id="4" name="Θέση αριθμού διαφάνειας 3"/>
          <p:cNvSpPr>
            <a:spLocks noGrp="1"/>
          </p:cNvSpPr>
          <p:nvPr>
            <p:ph type="sldNum" sz="quarter" idx="10"/>
          </p:nvPr>
        </p:nvSpPr>
        <p:spPr/>
        <p:txBody>
          <a:bodyPr/>
          <a:lstStyle/>
          <a:p>
            <a:fld id="{88D4A4FE-916F-41BA-B82A-C73E3D66CBB0}" type="slidenum">
              <a:rPr lang="el-GR" smtClean="0"/>
              <a:pPr/>
              <a:t>19</a:t>
            </a:fld>
            <a:endParaRPr lang="el-GR" dirty="0"/>
          </a:p>
        </p:txBody>
      </p:sp>
    </p:spTree>
    <p:extLst>
      <p:ext uri="{BB962C8B-B14F-4D97-AF65-F5344CB8AC3E}">
        <p14:creationId xmlns:p14="http://schemas.microsoft.com/office/powerpoint/2010/main" val="224998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a:bodyPr>
          <a:lstStyle/>
          <a:p>
            <a:endParaRPr lang="el-GR" dirty="0"/>
          </a:p>
        </p:txBody>
      </p:sp>
      <p:sp>
        <p:nvSpPr>
          <p:cNvPr id="4" name="Θέση αριθμού διαφάνειας 3"/>
          <p:cNvSpPr>
            <a:spLocks noGrp="1"/>
          </p:cNvSpPr>
          <p:nvPr>
            <p:ph type="sldNum" sz="quarter" idx="10"/>
          </p:nvPr>
        </p:nvSpPr>
        <p:spPr/>
        <p:txBody>
          <a:bodyPr/>
          <a:lstStyle/>
          <a:p>
            <a:fld id="{88D4A4FE-916F-41BA-B82A-C73E3D66CBB0}" type="slidenum">
              <a:rPr lang="el-GR" smtClean="0"/>
              <a:pPr/>
              <a:t>20</a:t>
            </a:fld>
            <a:endParaRPr lang="el-GR" dirty="0"/>
          </a:p>
        </p:txBody>
      </p:sp>
    </p:spTree>
    <p:extLst>
      <p:ext uri="{BB962C8B-B14F-4D97-AF65-F5344CB8AC3E}">
        <p14:creationId xmlns:p14="http://schemas.microsoft.com/office/powerpoint/2010/main" val="401441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lnSpcReduction="10000"/>
          </a:bodyPr>
          <a:lstStyle/>
          <a:p>
            <a:endParaRPr lang="el-GR" dirty="0"/>
          </a:p>
        </p:txBody>
      </p:sp>
      <p:sp>
        <p:nvSpPr>
          <p:cNvPr id="4" name="Θέση αριθμού διαφάνειας 3"/>
          <p:cNvSpPr>
            <a:spLocks noGrp="1"/>
          </p:cNvSpPr>
          <p:nvPr>
            <p:ph type="sldNum" sz="quarter" idx="10"/>
          </p:nvPr>
        </p:nvSpPr>
        <p:spPr/>
        <p:txBody>
          <a:bodyPr/>
          <a:lstStyle/>
          <a:p>
            <a:fld id="{118F3FAA-BB26-4C72-B2B6-53ACC06F9425}" type="slidenum">
              <a:rPr lang="el-GR" smtClean="0"/>
              <a:pPr/>
              <a:t>21</a:t>
            </a:fld>
            <a:endParaRPr lang="el-GR" dirty="0"/>
          </a:p>
        </p:txBody>
      </p:sp>
    </p:spTree>
    <p:extLst>
      <p:ext uri="{BB962C8B-B14F-4D97-AF65-F5344CB8AC3E}">
        <p14:creationId xmlns:p14="http://schemas.microsoft.com/office/powerpoint/2010/main" val="39400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fontScale="92500" lnSpcReduction="10000"/>
          </a:bodyPr>
          <a:lstStyle/>
          <a:p>
            <a:endParaRPr lang="el-GR" dirty="0"/>
          </a:p>
        </p:txBody>
      </p:sp>
      <p:sp>
        <p:nvSpPr>
          <p:cNvPr id="4" name="Θέση αριθμού διαφάνειας 3"/>
          <p:cNvSpPr>
            <a:spLocks noGrp="1"/>
          </p:cNvSpPr>
          <p:nvPr>
            <p:ph type="sldNum" sz="quarter" idx="10"/>
          </p:nvPr>
        </p:nvSpPr>
        <p:spPr/>
        <p:txBody>
          <a:bodyPr/>
          <a:lstStyle/>
          <a:p>
            <a:fld id="{88D4A4FE-916F-41BA-B82A-C73E3D66CBB0}" type="slidenum">
              <a:rPr lang="el-GR" smtClean="0"/>
              <a:pPr/>
              <a:t>22</a:t>
            </a:fld>
            <a:endParaRPr lang="el-GR" dirty="0"/>
          </a:p>
        </p:txBody>
      </p:sp>
    </p:spTree>
    <p:extLst>
      <p:ext uri="{BB962C8B-B14F-4D97-AF65-F5344CB8AC3E}">
        <p14:creationId xmlns:p14="http://schemas.microsoft.com/office/powerpoint/2010/main" val="366422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18F3FAA-BB26-4C72-B2B6-53ACC06F9425}" type="slidenum">
              <a:rPr lang="el-GR" smtClean="0"/>
              <a:pPr/>
              <a:t>24</a:t>
            </a:fld>
            <a:endParaRPr lang="el-GR" dirty="0"/>
          </a:p>
        </p:txBody>
      </p:sp>
    </p:spTree>
    <p:extLst>
      <p:ext uri="{BB962C8B-B14F-4D97-AF65-F5344CB8AC3E}">
        <p14:creationId xmlns:p14="http://schemas.microsoft.com/office/powerpoint/2010/main" val="41389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20" name="19 - Θέση υποσέλιδου"/>
          <p:cNvSpPr>
            <a:spLocks noGrp="1"/>
          </p:cNvSpPr>
          <p:nvPr>
            <p:ph type="ftr" sz="quarter" idx="11"/>
          </p:nvPr>
        </p:nvSpPr>
        <p:spPr/>
        <p:txBody>
          <a:bodyPr/>
          <a:lstStyle/>
          <a:p>
            <a:endParaRPr lang="el-GR" dirty="0"/>
          </a:p>
        </p:txBody>
      </p:sp>
      <p:sp>
        <p:nvSpPr>
          <p:cNvPr id="10" name="9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BE14071-3A89-4018-A3D0-1A3C71317CBC}" type="datetimeFigureOut">
              <a:rPr lang="el-GR" smtClean="0"/>
              <a:pPr/>
              <a:t>24/9/2017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F888DA8-0E85-413E-B1C0-E5A53CC65339}" type="slidenum">
              <a:rPr lang="el-GR" smtClean="0"/>
              <a:pPr/>
              <a:t>‹#›</a:t>
            </a:fld>
            <a:endParaRPr lang="el-GR" dirty="0"/>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dirty="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p>
            <a:r>
              <a:rPr kumimoji="0" lang="el-GR"/>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E14071-3A89-4018-A3D0-1A3C71317CBC}" type="datetimeFigureOut">
              <a:rPr lang="el-GR" smtClean="0"/>
              <a:pPr/>
              <a:t>24/9/2017</a:t>
            </a:fld>
            <a:endParaRPr lang="el-GR" dirty="0"/>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dirty="0"/>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F888DA8-0E85-413E-B1C0-E5A53CC65339}" type="slidenum">
              <a:rPr lang="el-GR" smtClean="0"/>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87624" y="620688"/>
            <a:ext cx="7772400" cy="1437786"/>
          </a:xfrm>
        </p:spPr>
        <p:txBody>
          <a:bodyPr vert="horz" wrap="square" lIns="91440" tIns="45720" rIns="91440" bIns="45720" numCol="1" anchorCtr="0" compatLnSpc="1">
            <a:prstTxWarp prst="textNoShape">
              <a:avLst/>
            </a:prstTxWarp>
            <a:noAutofit/>
          </a:bodyPr>
          <a:lstStyle/>
          <a:p>
            <a:pPr algn="ctr"/>
            <a:r>
              <a:rPr lang="el-GR" sz="4000" dirty="0">
                <a:solidFill>
                  <a:schemeClr val="tx2">
                    <a:lumMod val="75000"/>
                  </a:schemeClr>
                </a:solidFill>
                <a:effectLst>
                  <a:outerShdw blurRad="38100" dist="38100" dir="2700000" algn="tl">
                    <a:srgbClr val="000000">
                      <a:alpha val="43137"/>
                    </a:srgbClr>
                  </a:outerShdw>
                </a:effectLst>
              </a:rPr>
              <a:t>Ποια είναι η απάντηση του νεφρού σε ένα φορτίο οξέος ή  βάσης;</a:t>
            </a:r>
          </a:p>
        </p:txBody>
      </p:sp>
      <p:sp>
        <p:nvSpPr>
          <p:cNvPr id="8196" name="Rectangle 3"/>
          <p:cNvSpPr txBox="1">
            <a:spLocks noChangeArrowheads="1"/>
          </p:cNvSpPr>
          <p:nvPr/>
        </p:nvSpPr>
        <p:spPr bwMode="auto">
          <a:xfrm>
            <a:off x="3059832" y="5589240"/>
            <a:ext cx="5760640" cy="936625"/>
          </a:xfrm>
          <a:prstGeom prst="rect">
            <a:avLst/>
          </a:prstGeom>
          <a:noFill/>
          <a:ln w="9525">
            <a:noFill/>
            <a:miter lim="800000"/>
            <a:headEnd/>
            <a:tailEnd/>
          </a:ln>
        </p:spPr>
        <p:txBody>
          <a:bodyPr tIns="0"/>
          <a:lstStyle/>
          <a:p>
            <a:pPr marL="26988" algn="r">
              <a:spcBef>
                <a:spcPts val="600"/>
              </a:spcBef>
              <a:buClr>
                <a:schemeClr val="accent1"/>
              </a:buClr>
              <a:buSzPct val="80000"/>
              <a:buFont typeface="Wingdings 2" pitchFamily="18" charset="2"/>
              <a:buNone/>
            </a:pPr>
            <a:r>
              <a:rPr lang="el-GR" sz="2600" b="1" dirty="0">
                <a:latin typeface="Corbel" pitchFamily="34" charset="0"/>
              </a:rPr>
              <a:t>Στρατής  Κασιμάτης</a:t>
            </a:r>
          </a:p>
          <a:p>
            <a:pPr marL="26988" algn="r">
              <a:spcBef>
                <a:spcPts val="600"/>
              </a:spcBef>
              <a:buClr>
                <a:schemeClr val="accent1"/>
              </a:buClr>
              <a:buSzPct val="80000"/>
            </a:pPr>
            <a:r>
              <a:rPr lang="el-GR" sz="2000" b="1" dirty="0">
                <a:latin typeface="Corbel" pitchFamily="34" charset="0"/>
              </a:rPr>
              <a:t>Νεφρολόγος, Γ.Ν. Θεσσαλονίκης  «Ιπποκράτειο»</a:t>
            </a:r>
            <a:endParaRPr lang="en-US" altLang="zh-CN" sz="2000" b="1" dirty="0">
              <a:latin typeface="Gill Sans MT" pitchFamily="34" charset="0"/>
              <a:cs typeface="华文中宋"/>
            </a:endParaRPr>
          </a:p>
        </p:txBody>
      </p:sp>
      <p:pic>
        <p:nvPicPr>
          <p:cNvPr id="7" name="6 - Εικόνα"/>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998" y="2520000"/>
            <a:ext cx="2646045" cy="33604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994440"/>
          </a:xfrm>
        </p:spPr>
        <p:txBody>
          <a:bodyPr>
            <a:normAutofit/>
          </a:bodyPr>
          <a:lstStyle/>
          <a:p>
            <a:pPr algn="ctr"/>
            <a:r>
              <a:rPr lang="el-GR" sz="2800" b="1" dirty="0" smtClean="0">
                <a:solidFill>
                  <a:schemeClr val="tx2">
                    <a:lumMod val="75000"/>
                  </a:schemeClr>
                </a:solidFill>
              </a:rPr>
              <a:t>ΕΜΜΕΣΗ  ΕΠΑΝΑΡΡΟΦΗΣΗ  </a:t>
            </a:r>
            <a:r>
              <a:rPr lang="en-US" sz="2800" b="1" dirty="0" smtClean="0">
                <a:solidFill>
                  <a:schemeClr val="tx2">
                    <a:lumMod val="75000"/>
                  </a:schemeClr>
                </a:solidFill>
                <a:latin typeface="Corbel" pitchFamily="34" charset="0"/>
              </a:rPr>
              <a:t>HCO</a:t>
            </a:r>
            <a:r>
              <a:rPr lang="en-US" sz="2400" b="1" baseline="-25000" dirty="0" smtClean="0">
                <a:solidFill>
                  <a:schemeClr val="tx2">
                    <a:lumMod val="75000"/>
                  </a:schemeClr>
                </a:solidFill>
                <a:latin typeface="Arial" pitchFamily="34" charset="0"/>
                <a:cs typeface="Arial" pitchFamily="34" charset="0"/>
              </a:rPr>
              <a:t>3</a:t>
            </a:r>
            <a:r>
              <a:rPr lang="en-US" sz="2400" b="1" baseline="30000" dirty="0" smtClean="0">
                <a:solidFill>
                  <a:schemeClr val="tx2">
                    <a:lumMod val="75000"/>
                  </a:schemeClr>
                </a:solidFill>
                <a:latin typeface="Arial" pitchFamily="34" charset="0"/>
                <a:cs typeface="Arial" pitchFamily="34" charset="0"/>
              </a:rPr>
              <a:t>-</a:t>
            </a:r>
            <a:r>
              <a:rPr lang="el-GR" sz="2800" b="1" dirty="0" smtClean="0">
                <a:solidFill>
                  <a:schemeClr val="tx2">
                    <a:lumMod val="75000"/>
                  </a:schemeClr>
                </a:solidFill>
              </a:rPr>
              <a:t> </a:t>
            </a:r>
            <a:endParaRPr lang="el-GR" sz="2800" b="1" dirty="0">
              <a:solidFill>
                <a:schemeClr val="tx2">
                  <a:lumMod val="75000"/>
                </a:schemeClr>
              </a:solidFill>
            </a:endParaRPr>
          </a:p>
        </p:txBody>
      </p:sp>
      <p:pic>
        <p:nvPicPr>
          <p:cNvPr id="5" name="4 - Θέση περιεχομένου" descr="Segmental HCO3− reabsorption.jpg"/>
          <p:cNvPicPr>
            <a:picLocks noGrp="1" noChangeAspect="1"/>
          </p:cNvPicPr>
          <p:nvPr>
            <p:ph sz="half" idx="1"/>
          </p:nvPr>
        </p:nvPicPr>
        <p:blipFill>
          <a:blip r:embed="rId2" cstate="print"/>
          <a:stretch>
            <a:fillRect/>
          </a:stretch>
        </p:blipFill>
        <p:spPr>
          <a:xfrm>
            <a:off x="3059832" y="1124744"/>
            <a:ext cx="3367088" cy="2286953"/>
          </a:xfrm>
        </p:spPr>
      </p:pic>
      <p:pic>
        <p:nvPicPr>
          <p:cNvPr id="6" name="5 - Θέση περιεχομένου" descr="Cellular mechanism for proximal tubule H+ and HCO3− transport.jpg"/>
          <p:cNvPicPr>
            <a:picLocks noGrp="1" noChangeAspect="1"/>
          </p:cNvPicPr>
          <p:nvPr>
            <p:ph sz="half" idx="2"/>
          </p:nvPr>
        </p:nvPicPr>
        <p:blipFill>
          <a:blip r:embed="rId3" cstate="print"/>
          <a:stretch>
            <a:fillRect/>
          </a:stretch>
        </p:blipFill>
        <p:spPr>
          <a:xfrm>
            <a:off x="1763690" y="3284984"/>
            <a:ext cx="3230404" cy="2396490"/>
          </a:xfrm>
        </p:spPr>
      </p:pic>
      <p:pic>
        <p:nvPicPr>
          <p:cNvPr id="7" name="6 - Εικόνα" descr="1 Cellular mechanisms for H+ and HCO3− secretion by intercalated cells of the collecting duct.JPG"/>
          <p:cNvPicPr>
            <a:picLocks noChangeAspect="1"/>
          </p:cNvPicPr>
          <p:nvPr/>
        </p:nvPicPr>
        <p:blipFill>
          <a:blip r:embed="rId4" cstate="print"/>
          <a:stretch>
            <a:fillRect/>
          </a:stretch>
        </p:blipFill>
        <p:spPr>
          <a:xfrm>
            <a:off x="5364088" y="3717032"/>
            <a:ext cx="2606040" cy="1757363"/>
          </a:xfrm>
          <a:prstGeom prst="rect">
            <a:avLst/>
          </a:prstGeom>
        </p:spPr>
      </p:pic>
      <p:sp>
        <p:nvSpPr>
          <p:cNvPr id="10" name="Text Box 4">
            <a:extLst>
              <a:ext uri="{FF2B5EF4-FFF2-40B4-BE49-F238E27FC236}">
                <a16:creationId xmlns="" xmlns:a16="http://schemas.microsoft.com/office/drawing/2014/main" id="{7B1FDC90-86A4-48D3-AB68-350DA6A911E9}"/>
              </a:ext>
            </a:extLst>
          </p:cNvPr>
          <p:cNvSpPr txBox="1">
            <a:spLocks noChangeArrowheads="1"/>
          </p:cNvSpPr>
          <p:nvPr/>
        </p:nvSpPr>
        <p:spPr bwMode="auto">
          <a:xfrm>
            <a:off x="4355976" y="5877272"/>
            <a:ext cx="3600400" cy="272881"/>
          </a:xfrm>
          <a:prstGeom prst="rect">
            <a:avLst/>
          </a:prstGeom>
          <a:noFill/>
          <a:ln w="9525">
            <a:noFill/>
            <a:round/>
            <a:headEnd/>
            <a:tailEnd/>
          </a:ln>
          <a:effectLst/>
        </p:spPr>
        <p:txBody>
          <a:bodyPr lIns="0" tIns="0" rIns="0" bIns="0"/>
          <a:lstStyle/>
          <a:p>
            <a:pPr algn="r"/>
            <a:r>
              <a:rPr lang="en-US" sz="1400" b="1" i="1" dirty="0" smtClean="0">
                <a:solidFill>
                  <a:srgbClr val="0070C0"/>
                </a:solidFill>
                <a:latin typeface="Corbel" panose="020B0503020204020204" pitchFamily="34" charset="0"/>
              </a:rPr>
              <a:t>Hamm, </a:t>
            </a:r>
            <a:r>
              <a:rPr lang="en-US" sz="1400" b="1" i="1" dirty="0">
                <a:solidFill>
                  <a:srgbClr val="0070C0"/>
                </a:solidFill>
                <a:latin typeface="Corbel" panose="020B0503020204020204" pitchFamily="34" charset="0"/>
              </a:rPr>
              <a:t>Clin J Am Soc Nephrol </a:t>
            </a:r>
            <a:r>
              <a:rPr lang="en-US" sz="1200" b="1" i="1" dirty="0">
                <a:solidFill>
                  <a:srgbClr val="0070C0"/>
                </a:solidFill>
                <a:latin typeface="Arial" panose="020B0604020202020204" pitchFamily="34" charset="0"/>
                <a:cs typeface="Arial" panose="020B0604020202020204" pitchFamily="34" charset="0"/>
              </a:rPr>
              <a:t>10:2232, 2015</a:t>
            </a:r>
            <a:endParaRPr lang="el-GR" sz="1200" b="1" i="1" dirty="0">
              <a:solidFill>
                <a:srgbClr val="0070C0"/>
              </a:solidFill>
              <a:latin typeface="Arial" panose="020B0604020202020204" pitchFamily="34" charset="0"/>
              <a:cs typeface="Arial" panose="020B0604020202020204" pitchFamily="34" charset="0"/>
            </a:endParaRPr>
          </a:p>
        </p:txBody>
      </p:sp>
      <p:sp>
        <p:nvSpPr>
          <p:cNvPr id="8" name="7 - Έλλειψη">
            <a:extLst>
              <a:ext uri="{FF2B5EF4-FFF2-40B4-BE49-F238E27FC236}">
                <a16:creationId xmlns="" xmlns:a16="http://schemas.microsoft.com/office/drawing/2014/main" id="{8D457704-6085-4DF5-9C60-3B439AEED047}"/>
              </a:ext>
            </a:extLst>
          </p:cNvPr>
          <p:cNvSpPr>
            <a:spLocks noChangeAspect="1"/>
          </p:cNvSpPr>
          <p:nvPr/>
        </p:nvSpPr>
        <p:spPr>
          <a:xfrm>
            <a:off x="2411756" y="3923971"/>
            <a:ext cx="590895" cy="4613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9" name="8 - Έλλειψη">
            <a:extLst>
              <a:ext uri="{FF2B5EF4-FFF2-40B4-BE49-F238E27FC236}">
                <a16:creationId xmlns="" xmlns:a16="http://schemas.microsoft.com/office/drawing/2014/main" id="{8D457704-6085-4DF5-9C60-3B439AEED047}"/>
              </a:ext>
            </a:extLst>
          </p:cNvPr>
          <p:cNvSpPr>
            <a:spLocks/>
          </p:cNvSpPr>
          <p:nvPr/>
        </p:nvSpPr>
        <p:spPr>
          <a:xfrm>
            <a:off x="5724128" y="4077072"/>
            <a:ext cx="522914" cy="4082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pic>
        <p:nvPicPr>
          <p:cNvPr id="11" name="10 - Εικόνα" descr="CAII.JPG"/>
          <p:cNvPicPr>
            <a:picLocks noChangeAspect="1"/>
          </p:cNvPicPr>
          <p:nvPr/>
        </p:nvPicPr>
        <p:blipFill>
          <a:blip r:embed="rId5" cstate="print"/>
          <a:stretch>
            <a:fillRect/>
          </a:stretch>
        </p:blipFill>
        <p:spPr>
          <a:xfrm>
            <a:off x="6228184" y="4509120"/>
            <a:ext cx="1143000" cy="235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Autofit/>
          </a:bodyPr>
          <a:lstStyle/>
          <a:p>
            <a:pPr algn="ctr" eaLnBrk="1" fontAlgn="auto" hangingPunct="1">
              <a:spcAft>
                <a:spcPts val="0"/>
              </a:spcAft>
              <a:defRPr/>
            </a:pPr>
            <a:r>
              <a:rPr lang="el-GR" sz="3200" b="1" dirty="0" smtClean="0">
                <a:solidFill>
                  <a:schemeClr val="tx2">
                    <a:lumMod val="75000"/>
                  </a:schemeClr>
                </a:solidFill>
              </a:rPr>
              <a:t>ΡΥΘΜΙΣΗ  ΤΟΥ  </a:t>
            </a:r>
            <a:r>
              <a:rPr lang="en-US" sz="3200" b="1" dirty="0" smtClean="0">
                <a:solidFill>
                  <a:schemeClr val="tx2">
                    <a:lumMod val="75000"/>
                  </a:schemeClr>
                </a:solidFill>
                <a:latin typeface="Corbel" pitchFamily="34" charset="0"/>
              </a:rPr>
              <a:t>NHE</a:t>
            </a:r>
            <a:r>
              <a:rPr lang="en-US" sz="3000" b="1" dirty="0" smtClean="0">
                <a:solidFill>
                  <a:schemeClr val="tx2">
                    <a:lumMod val="75000"/>
                  </a:schemeClr>
                </a:solidFill>
                <a:latin typeface="Arial" pitchFamily="34" charset="0"/>
                <a:cs typeface="Arial" pitchFamily="34" charset="0"/>
              </a:rPr>
              <a:t>3</a:t>
            </a:r>
            <a:endParaRPr lang="el-GR" sz="3000" b="1" dirty="0">
              <a:solidFill>
                <a:schemeClr val="tx2">
                  <a:lumMod val="75000"/>
                </a:schemeClr>
              </a:solidFill>
            </a:endParaRPr>
          </a:p>
        </p:txBody>
      </p:sp>
      <p:pic>
        <p:nvPicPr>
          <p:cNvPr id="8" name="5 - Θέση περιεχομένου" descr="Cellular mechanism for proximal tubule H+ and HCO3− transport.jpg"/>
          <p:cNvPicPr>
            <a:picLocks noGrp="1" noChangeAspect="1"/>
          </p:cNvPicPr>
          <p:nvPr>
            <p:ph idx="1"/>
          </p:nvPr>
        </p:nvPicPr>
        <p:blipFill>
          <a:blip r:embed="rId2" cstate="print"/>
          <a:stretch>
            <a:fillRect/>
          </a:stretch>
        </p:blipFill>
        <p:spPr>
          <a:xfrm>
            <a:off x="2952000" y="2132856"/>
            <a:ext cx="4560570" cy="3383280"/>
          </a:xfrm>
        </p:spPr>
      </p:pic>
      <p:sp>
        <p:nvSpPr>
          <p:cNvPr id="9" name="8 - TextBox"/>
          <p:cNvSpPr txBox="1"/>
          <p:nvPr/>
        </p:nvSpPr>
        <p:spPr>
          <a:xfrm>
            <a:off x="3024000" y="2376000"/>
            <a:ext cx="838200" cy="369332"/>
          </a:xfrm>
          <a:prstGeom prst="rect">
            <a:avLst/>
          </a:prstGeom>
          <a:noFill/>
        </p:spPr>
        <p:txBody>
          <a:bodyPr wrap="square" rtlCol="0">
            <a:spAutoFit/>
          </a:bodyPr>
          <a:lstStyle/>
          <a:p>
            <a:r>
              <a:rPr lang="en-US" b="1" dirty="0" smtClean="0">
                <a:solidFill>
                  <a:srgbClr val="FF0000"/>
                </a:solidFill>
                <a:latin typeface="Corbel" pitchFamily="34" charset="0"/>
              </a:rPr>
              <a:t>Ang II</a:t>
            </a:r>
            <a:endParaRPr lang="el-GR" b="1" dirty="0">
              <a:solidFill>
                <a:srgbClr val="FF0000"/>
              </a:solidFill>
              <a:latin typeface="Corbel" pitchFamily="34" charset="0"/>
            </a:endParaRPr>
          </a:p>
        </p:txBody>
      </p:sp>
      <p:cxnSp>
        <p:nvCxnSpPr>
          <p:cNvPr id="10" name="9 - Ευθύγραμμο βέλος σύνδεσης"/>
          <p:cNvCxnSpPr/>
          <p:nvPr/>
        </p:nvCxnSpPr>
        <p:spPr>
          <a:xfrm rot="-3660000" flipH="1">
            <a:off x="3672000" y="2628000"/>
            <a:ext cx="266700" cy="720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2736000" y="4140000"/>
            <a:ext cx="648072" cy="369332"/>
          </a:xfrm>
          <a:prstGeom prst="rect">
            <a:avLst/>
          </a:prstGeom>
          <a:noFill/>
        </p:spPr>
        <p:txBody>
          <a:bodyPr wrap="square" rtlCol="0">
            <a:spAutoFit/>
          </a:bodyPr>
          <a:lstStyle/>
          <a:p>
            <a:r>
              <a:rPr lang="en-US" b="1" dirty="0" smtClean="0">
                <a:solidFill>
                  <a:srgbClr val="002060"/>
                </a:solidFill>
                <a:latin typeface="Corbel" pitchFamily="34" charset="0"/>
              </a:rPr>
              <a:t>PTH</a:t>
            </a:r>
            <a:endParaRPr lang="el-GR" b="1" dirty="0">
              <a:solidFill>
                <a:srgbClr val="002060"/>
              </a:solidFill>
              <a:latin typeface="Corbel" pitchFamily="34" charset="0"/>
            </a:endParaRPr>
          </a:p>
        </p:txBody>
      </p:sp>
      <p:cxnSp>
        <p:nvCxnSpPr>
          <p:cNvPr id="15" name="14 - Ευθύγραμμο βέλος σύνδεσης"/>
          <p:cNvCxnSpPr/>
          <p:nvPr/>
        </p:nvCxnSpPr>
        <p:spPr>
          <a:xfrm rot="-7920000" flipV="1">
            <a:off x="4752000" y="3348000"/>
            <a:ext cx="217488" cy="257968"/>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Rectangle 64"/>
          <p:cNvSpPr>
            <a:spLocks noChangeArrowheads="1"/>
          </p:cNvSpPr>
          <p:nvPr/>
        </p:nvSpPr>
        <p:spPr bwMode="auto">
          <a:xfrm>
            <a:off x="4968000" y="3276000"/>
            <a:ext cx="422275" cy="336550"/>
          </a:xfrm>
          <a:prstGeom prst="rect">
            <a:avLst/>
          </a:prstGeom>
          <a:noFill/>
          <a:ln w="9525">
            <a:noFill/>
            <a:miter lim="800000"/>
            <a:headEnd/>
            <a:tailEnd/>
          </a:ln>
          <a:effectLst/>
        </p:spPr>
        <p:txBody>
          <a:bodyPr wrap="none">
            <a:spAutoFit/>
          </a:bodyPr>
          <a:lstStyle/>
          <a:p>
            <a:r>
              <a:rPr lang="el-GR" sz="1600" b="1" dirty="0">
                <a:solidFill>
                  <a:srgbClr val="FF0000"/>
                </a:solidFill>
                <a:cs typeface="Times New Roman" pitchFamily="18" charset="0"/>
              </a:rPr>
              <a:t>Η</a:t>
            </a:r>
            <a:r>
              <a:rPr lang="el-GR" sz="1600" b="1" baseline="30000" dirty="0">
                <a:solidFill>
                  <a:srgbClr val="FF0000"/>
                </a:solidFill>
                <a:cs typeface="Times New Roman" pitchFamily="18" charset="0"/>
              </a:rPr>
              <a:t>+</a:t>
            </a:r>
          </a:p>
        </p:txBody>
      </p:sp>
      <p:sp>
        <p:nvSpPr>
          <p:cNvPr id="17" name="16 - TextBox"/>
          <p:cNvSpPr txBox="1"/>
          <p:nvPr/>
        </p:nvSpPr>
        <p:spPr>
          <a:xfrm>
            <a:off x="6516000" y="4581128"/>
            <a:ext cx="685800" cy="369332"/>
          </a:xfrm>
          <a:prstGeom prst="rect">
            <a:avLst/>
          </a:prstGeom>
          <a:noFill/>
        </p:spPr>
        <p:txBody>
          <a:bodyPr wrap="square" rtlCol="0">
            <a:spAutoFit/>
          </a:bodyPr>
          <a:lstStyle/>
          <a:p>
            <a:pPr algn="r"/>
            <a:r>
              <a:rPr lang="en-US" b="1" dirty="0" smtClean="0">
                <a:sym typeface="Symbol"/>
              </a:rPr>
              <a:t></a:t>
            </a:r>
            <a:r>
              <a:rPr lang="en-US" b="1" dirty="0" smtClean="0"/>
              <a:t>K</a:t>
            </a:r>
            <a:r>
              <a:rPr lang="en-US" b="1" baseline="30000" dirty="0" smtClean="0"/>
              <a:t>+</a:t>
            </a:r>
            <a:endParaRPr lang="el-GR" b="1" dirty="0"/>
          </a:p>
        </p:txBody>
      </p:sp>
      <p:cxnSp>
        <p:nvCxnSpPr>
          <p:cNvPr id="18" name="17 - Ευθύγραμμο βέλος σύνδεσης"/>
          <p:cNvCxnSpPr/>
          <p:nvPr/>
        </p:nvCxnSpPr>
        <p:spPr>
          <a:xfrm flipH="1">
            <a:off x="5904000" y="4752000"/>
            <a:ext cx="792088"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64"/>
          <p:cNvSpPr>
            <a:spLocks noChangeArrowheads="1"/>
          </p:cNvSpPr>
          <p:nvPr/>
        </p:nvSpPr>
        <p:spPr bwMode="auto">
          <a:xfrm>
            <a:off x="5580000" y="4572000"/>
            <a:ext cx="441146" cy="369332"/>
          </a:xfrm>
          <a:prstGeom prst="rect">
            <a:avLst/>
          </a:prstGeom>
          <a:noFill/>
          <a:ln w="9525">
            <a:noFill/>
            <a:miter lim="800000"/>
            <a:headEnd/>
            <a:tailEnd/>
          </a:ln>
          <a:effectLst/>
        </p:spPr>
        <p:txBody>
          <a:bodyPr wrap="none">
            <a:spAutoFit/>
          </a:bodyPr>
          <a:lstStyle/>
          <a:p>
            <a:r>
              <a:rPr lang="el-GR" b="1" dirty="0">
                <a:solidFill>
                  <a:srgbClr val="FF0000"/>
                </a:solidFill>
                <a:cs typeface="Times New Roman" pitchFamily="18" charset="0"/>
              </a:rPr>
              <a:t>Η</a:t>
            </a:r>
            <a:r>
              <a:rPr lang="el-GR" b="1" baseline="30000" dirty="0">
                <a:solidFill>
                  <a:srgbClr val="FF0000"/>
                </a:solidFill>
                <a:cs typeface="Times New Roman" pitchFamily="18" charset="0"/>
              </a:rPr>
              <a:t>+</a:t>
            </a:r>
          </a:p>
        </p:txBody>
      </p:sp>
      <p:sp>
        <p:nvSpPr>
          <p:cNvPr id="20" name="19 - TextBox"/>
          <p:cNvSpPr txBox="1"/>
          <p:nvPr/>
        </p:nvSpPr>
        <p:spPr>
          <a:xfrm>
            <a:off x="4427984" y="5610726"/>
            <a:ext cx="3168352" cy="338554"/>
          </a:xfrm>
          <a:prstGeom prst="rect">
            <a:avLst/>
          </a:prstGeom>
          <a:noFill/>
        </p:spPr>
        <p:txBody>
          <a:bodyPr wrap="square" rtlCol="0">
            <a:spAutoFit/>
          </a:bodyPr>
          <a:lstStyle/>
          <a:p>
            <a:pPr algn="r"/>
            <a:r>
              <a:rPr lang="en-US" sz="1400" b="1" i="1" dirty="0" smtClean="0">
                <a:solidFill>
                  <a:srgbClr val="0070C0"/>
                </a:solidFill>
                <a:latin typeface="Corbel" pitchFamily="34" charset="0"/>
              </a:rPr>
              <a:t>Adam WR, Am J Physiol</a:t>
            </a:r>
            <a:r>
              <a:rPr lang="en-US" sz="1600" b="1" i="1" dirty="0" smtClean="0">
                <a:solidFill>
                  <a:srgbClr val="0070C0"/>
                </a:solidFill>
                <a:latin typeface="Corbel" pitchFamily="34" charset="0"/>
              </a:rPr>
              <a:t> </a:t>
            </a:r>
            <a:r>
              <a:rPr lang="en-US" sz="1200" b="1" i="1" dirty="0" smtClean="0">
                <a:solidFill>
                  <a:srgbClr val="0070C0"/>
                </a:solidFill>
                <a:latin typeface="Arial" pitchFamily="34" charset="0"/>
                <a:cs typeface="Arial" pitchFamily="34" charset="0"/>
              </a:rPr>
              <a:t>251:F904</a:t>
            </a:r>
            <a:r>
              <a:rPr lang="en-US" sz="1400" b="1" i="1" dirty="0" smtClean="0">
                <a:solidFill>
                  <a:srgbClr val="0070C0"/>
                </a:solidFill>
              </a:rPr>
              <a:t>, </a:t>
            </a:r>
            <a:r>
              <a:rPr lang="en-US" sz="1200" b="1" i="1" dirty="0" smtClean="0">
                <a:solidFill>
                  <a:srgbClr val="0070C0"/>
                </a:solidFill>
                <a:latin typeface="Arial" pitchFamily="34" charset="0"/>
                <a:cs typeface="Arial" pitchFamily="34" charset="0"/>
              </a:rPr>
              <a:t>1986</a:t>
            </a:r>
            <a:endParaRPr lang="el-GR" sz="1200" b="1" i="1" dirty="0">
              <a:solidFill>
                <a:srgbClr val="0070C0"/>
              </a:solidFill>
              <a:latin typeface="Arial" pitchFamily="34" charset="0"/>
              <a:cs typeface="Arial" pitchFamily="34" charset="0"/>
            </a:endParaRPr>
          </a:p>
        </p:txBody>
      </p:sp>
      <p:cxnSp>
        <p:nvCxnSpPr>
          <p:cNvPr id="22" name="21 - Ευθεία γραμμή σύνδεσης"/>
          <p:cNvCxnSpPr/>
          <p:nvPr/>
        </p:nvCxnSpPr>
        <p:spPr>
          <a:xfrm flipV="1">
            <a:off x="3096000" y="3564000"/>
            <a:ext cx="936000" cy="648072"/>
          </a:xfrm>
          <a:prstGeom prst="line">
            <a:avLst/>
          </a:prstGeom>
          <a:ln w="254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180000">
            <a:off x="3937597" y="3480591"/>
            <a:ext cx="130347" cy="16443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2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2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7" grpId="0"/>
      <p:bldP spid="19" grpId="0"/>
      <p:bldP spid="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994122"/>
          </a:xfrm>
        </p:spPr>
        <p:txBody>
          <a:bodyPr>
            <a:normAutofit/>
          </a:bodyPr>
          <a:lstStyle/>
          <a:p>
            <a:pPr algn="ctr"/>
            <a:r>
              <a:rPr lang="el-GR" sz="2800" b="1" dirty="0" smtClean="0">
                <a:solidFill>
                  <a:schemeClr val="tx2">
                    <a:lumMod val="75000"/>
                  </a:schemeClr>
                </a:solidFill>
              </a:rPr>
              <a:t>ΑΝΙΧΝΕΥΣΗ  ΜΕΤΑΒΟΛΩΝ  ΟΞΥΤΗΤΑΣ        ΣΤΟ  ΕΓΓΥΣ  ΣΩΛΗΝΑΡΙΟ</a:t>
            </a:r>
            <a:endParaRPr lang="el-GR" sz="2800" b="1" dirty="0">
              <a:solidFill>
                <a:schemeClr val="tx2">
                  <a:lumMod val="75000"/>
                </a:schemeClr>
              </a:solidFill>
            </a:endParaRPr>
          </a:p>
        </p:txBody>
      </p:sp>
      <p:pic>
        <p:nvPicPr>
          <p:cNvPr id="4" name="3 - Θέση περιεχομένου" descr="Pyk2 alt.jpg"/>
          <p:cNvPicPr>
            <a:picLocks noGrp="1" noChangeAspect="1"/>
          </p:cNvPicPr>
          <p:nvPr>
            <p:ph idx="1"/>
          </p:nvPr>
        </p:nvPicPr>
        <p:blipFill>
          <a:blip r:embed="rId2" cstate="print"/>
          <a:stretch>
            <a:fillRect/>
          </a:stretch>
        </p:blipFill>
        <p:spPr>
          <a:xfrm>
            <a:off x="2448000" y="1620000"/>
            <a:ext cx="5495925" cy="4076700"/>
          </a:xfrm>
        </p:spPr>
      </p:pic>
      <p:sp>
        <p:nvSpPr>
          <p:cNvPr id="5" name="4 - Έλλειψη">
            <a:extLst>
              <a:ext uri="{FF2B5EF4-FFF2-40B4-BE49-F238E27FC236}">
                <a16:creationId xmlns="" xmlns:a16="http://schemas.microsoft.com/office/drawing/2014/main" id="{8D457704-6085-4DF5-9C60-3B439AEED047}"/>
              </a:ext>
            </a:extLst>
          </p:cNvPr>
          <p:cNvSpPr>
            <a:spLocks/>
          </p:cNvSpPr>
          <p:nvPr/>
        </p:nvSpPr>
        <p:spPr>
          <a:xfrm>
            <a:off x="4212001" y="1980000"/>
            <a:ext cx="477148" cy="33333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6" name="5 - Έλλειψη">
            <a:extLst>
              <a:ext uri="{FF2B5EF4-FFF2-40B4-BE49-F238E27FC236}">
                <a16:creationId xmlns="" xmlns:a16="http://schemas.microsoft.com/office/drawing/2014/main" id="{8D457704-6085-4DF5-9C60-3B439AEED047}"/>
              </a:ext>
            </a:extLst>
          </p:cNvPr>
          <p:cNvSpPr>
            <a:spLocks noChangeAspect="1"/>
          </p:cNvSpPr>
          <p:nvPr/>
        </p:nvSpPr>
        <p:spPr>
          <a:xfrm>
            <a:off x="2700003" y="3672000"/>
            <a:ext cx="452035" cy="35294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7" name="6 - TextBox"/>
          <p:cNvSpPr txBox="1"/>
          <p:nvPr/>
        </p:nvSpPr>
        <p:spPr>
          <a:xfrm>
            <a:off x="4644008" y="5929535"/>
            <a:ext cx="3456384" cy="307777"/>
          </a:xfrm>
          <a:prstGeom prst="rect">
            <a:avLst/>
          </a:prstGeom>
          <a:noFill/>
        </p:spPr>
        <p:txBody>
          <a:bodyPr wrap="square" rtlCol="0">
            <a:spAutoFit/>
          </a:bodyPr>
          <a:lstStyle/>
          <a:p>
            <a:pPr algn="r"/>
            <a:r>
              <a:rPr lang="en-US" sz="1400" b="1" i="1" dirty="0" err="1" smtClean="0">
                <a:solidFill>
                  <a:srgbClr val="0070C0"/>
                </a:solidFill>
                <a:latin typeface="Corbel" pitchFamily="34" charset="0"/>
              </a:rPr>
              <a:t>Bobulescu</a:t>
            </a:r>
            <a:r>
              <a:rPr lang="en-US" sz="1400" b="1" i="1" dirty="0" smtClean="0">
                <a:solidFill>
                  <a:srgbClr val="0070C0"/>
                </a:solidFill>
                <a:latin typeface="Corbel" pitchFamily="34" charset="0"/>
              </a:rPr>
              <a:t>, Semin Nephrol </a:t>
            </a:r>
            <a:r>
              <a:rPr lang="en-US" sz="1200" b="1" i="1" dirty="0" smtClean="0">
                <a:solidFill>
                  <a:srgbClr val="0070C0"/>
                </a:solidFill>
                <a:latin typeface="Arial" pitchFamily="34" charset="0"/>
                <a:cs typeface="Arial" pitchFamily="34" charset="0"/>
              </a:rPr>
              <a:t>26(5):334</a:t>
            </a:r>
            <a:r>
              <a:rPr lang="el-GR" sz="1200" b="1" i="1" dirty="0" smtClean="0">
                <a:solidFill>
                  <a:srgbClr val="0070C0"/>
                </a:solidFill>
                <a:latin typeface="Arial" pitchFamily="34" charset="0"/>
                <a:cs typeface="Arial" pitchFamily="34" charset="0"/>
              </a:rPr>
              <a:t>, 2006</a:t>
            </a:r>
            <a:endParaRPr lang="el-GR" sz="1200" dirty="0">
              <a:solidFill>
                <a:srgbClr val="0070C0"/>
              </a:solidFill>
              <a:latin typeface="Arial" pitchFamily="34" charset="0"/>
              <a:cs typeface="Arial" pitchFamily="34" charset="0"/>
            </a:endParaRPr>
          </a:p>
        </p:txBody>
      </p:sp>
      <p:sp>
        <p:nvSpPr>
          <p:cNvPr id="8" name="7 - Αριστερό βέλος"/>
          <p:cNvSpPr/>
          <p:nvPr/>
        </p:nvSpPr>
        <p:spPr>
          <a:xfrm>
            <a:off x="3491995" y="4725144"/>
            <a:ext cx="887139" cy="117727"/>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9" name="8 - Έλλειψη">
            <a:extLst>
              <a:ext uri="{FF2B5EF4-FFF2-40B4-BE49-F238E27FC236}">
                <a16:creationId xmlns="" xmlns:a16="http://schemas.microsoft.com/office/drawing/2014/main" id="{8D457704-6085-4DF5-9C60-3B439AEED047}"/>
              </a:ext>
            </a:extLst>
          </p:cNvPr>
          <p:cNvSpPr>
            <a:spLocks noChangeAspect="1"/>
          </p:cNvSpPr>
          <p:nvPr/>
        </p:nvSpPr>
        <p:spPr>
          <a:xfrm>
            <a:off x="2699792" y="4581128"/>
            <a:ext cx="590895" cy="4613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0" name="Text Box 60"/>
          <p:cNvSpPr txBox="1">
            <a:spLocks noChangeArrowheads="1"/>
          </p:cNvSpPr>
          <p:nvPr/>
        </p:nvSpPr>
        <p:spPr bwMode="auto">
          <a:xfrm>
            <a:off x="7812360" y="3356992"/>
            <a:ext cx="889984" cy="369332"/>
          </a:xfrm>
          <a:prstGeom prst="rect">
            <a:avLst/>
          </a:prstGeom>
          <a:noFill/>
          <a:ln w="9525">
            <a:noFill/>
            <a:miter lim="800000"/>
            <a:headEnd/>
            <a:tailEnd/>
          </a:ln>
          <a:effectLst/>
        </p:spPr>
        <p:txBody>
          <a:bodyPr wrap="square">
            <a:spAutoFit/>
          </a:bodyPr>
          <a:lstStyle/>
          <a:p>
            <a:pPr algn="ctr"/>
            <a:r>
              <a:rPr lang="en-US" b="1" dirty="0" smtClean="0">
                <a:solidFill>
                  <a:srgbClr val="0070C0"/>
                </a:solidFill>
                <a:latin typeface="Corbel" pitchFamily="34" charset="0"/>
                <a:cs typeface="Times New Roman" pitchFamily="18" charset="0"/>
                <a:sym typeface="Symbol"/>
              </a:rPr>
              <a:t></a:t>
            </a:r>
            <a:r>
              <a:rPr lang="en-US" b="1" dirty="0" smtClean="0">
                <a:solidFill>
                  <a:srgbClr val="0070C0"/>
                </a:solidFill>
                <a:latin typeface="Corbel" pitchFamily="34" charset="0"/>
                <a:cs typeface="Times New Roman" pitchFamily="18" charset="0"/>
              </a:rPr>
              <a:t>CO</a:t>
            </a:r>
            <a:r>
              <a:rPr lang="en-US" sz="1600" baseline="-25000" dirty="0" smtClean="0">
                <a:solidFill>
                  <a:srgbClr val="0070C0"/>
                </a:solidFill>
                <a:latin typeface="Arial" pitchFamily="34" charset="0"/>
                <a:cs typeface="Arial" pitchFamily="34" charset="0"/>
              </a:rPr>
              <a:t>2</a:t>
            </a:r>
            <a:r>
              <a:rPr lang="el-GR" sz="1600" baseline="-25000" dirty="0" smtClean="0">
                <a:solidFill>
                  <a:srgbClr val="0070C0"/>
                </a:solidFill>
                <a:cs typeface="Times New Roman" pitchFamily="18" charset="0"/>
              </a:rPr>
              <a:t> </a:t>
            </a:r>
            <a:endParaRPr lang="el-GR" sz="1600" dirty="0">
              <a:solidFill>
                <a:srgbClr val="0070C0"/>
              </a:solidFill>
            </a:endParaRPr>
          </a:p>
        </p:txBody>
      </p:sp>
      <p:sp>
        <p:nvSpPr>
          <p:cNvPr id="11" name="Oval 73"/>
          <p:cNvSpPr>
            <a:spLocks noChangeAspect="1" noChangeArrowheads="1"/>
          </p:cNvSpPr>
          <p:nvPr/>
        </p:nvSpPr>
        <p:spPr bwMode="auto">
          <a:xfrm>
            <a:off x="7560000" y="2564909"/>
            <a:ext cx="708511" cy="622364"/>
          </a:xfrm>
          <a:prstGeom prst="ellipse">
            <a:avLst/>
          </a:prstGeom>
          <a:solidFill>
            <a:schemeClr val="bg1"/>
          </a:solidFill>
          <a:ln w="9525">
            <a:solidFill>
              <a:schemeClr val="tx1"/>
            </a:solidFill>
            <a:round/>
            <a:headEnd/>
            <a:tailEnd/>
          </a:ln>
          <a:effectLst/>
        </p:spPr>
        <p:txBody>
          <a:bodyPr wrap="none" anchor="ctr"/>
          <a:lstStyle/>
          <a:p>
            <a:pPr algn="ctr"/>
            <a:r>
              <a:rPr lang="en-US" sz="1400" b="1" dirty="0" smtClean="0">
                <a:solidFill>
                  <a:srgbClr val="0070C0"/>
                </a:solidFill>
                <a:latin typeface="Corbel" pitchFamily="34" charset="0"/>
              </a:rPr>
              <a:t>Erb B</a:t>
            </a:r>
            <a:r>
              <a:rPr lang="el-GR" sz="1200" b="1" dirty="0" smtClean="0">
                <a:solidFill>
                  <a:srgbClr val="0070C0"/>
                </a:solidFill>
                <a:latin typeface="Arial" pitchFamily="34" charset="0"/>
                <a:cs typeface="Arial" pitchFamily="34" charset="0"/>
              </a:rPr>
              <a:t>1/2</a:t>
            </a:r>
            <a:endParaRPr lang="en-US" sz="1200" b="1" dirty="0" smtClean="0">
              <a:solidFill>
                <a:srgbClr val="0070C0"/>
              </a:solidFill>
              <a:latin typeface="Arial" pitchFamily="34" charset="0"/>
              <a:cs typeface="Arial" pitchFamily="34" charset="0"/>
            </a:endParaRPr>
          </a:p>
        </p:txBody>
      </p:sp>
      <p:sp>
        <p:nvSpPr>
          <p:cNvPr id="12" name="Oval 73"/>
          <p:cNvSpPr>
            <a:spLocks noChangeAspect="1" noChangeArrowheads="1"/>
          </p:cNvSpPr>
          <p:nvPr/>
        </p:nvSpPr>
        <p:spPr bwMode="auto">
          <a:xfrm>
            <a:off x="2736000" y="2232004"/>
            <a:ext cx="501399" cy="440433"/>
          </a:xfrm>
          <a:prstGeom prst="ellipse">
            <a:avLst/>
          </a:prstGeom>
          <a:solidFill>
            <a:schemeClr val="bg1"/>
          </a:solidFill>
          <a:ln w="9525">
            <a:solidFill>
              <a:schemeClr val="tx1"/>
            </a:solidFill>
            <a:round/>
            <a:headEnd/>
            <a:tailEnd/>
          </a:ln>
          <a:effectLst/>
        </p:spPr>
        <p:txBody>
          <a:bodyPr wrap="none" anchor="ctr"/>
          <a:lstStyle/>
          <a:p>
            <a:pPr algn="ctr"/>
            <a:r>
              <a:rPr lang="en-US" sz="1400" b="1" dirty="0" smtClean="0">
                <a:solidFill>
                  <a:srgbClr val="0070C0"/>
                </a:solidFill>
                <a:latin typeface="Corbel" pitchFamily="34" charset="0"/>
              </a:rPr>
              <a:t>AT</a:t>
            </a:r>
            <a:r>
              <a:rPr lang="en-US" sz="1200" b="1" dirty="0" smtClean="0">
                <a:solidFill>
                  <a:srgbClr val="0070C0"/>
                </a:solidFill>
                <a:latin typeface="Arial" pitchFamily="34" charset="0"/>
                <a:cs typeface="Arial" pitchFamily="34" charset="0"/>
              </a:rPr>
              <a:t>1</a:t>
            </a:r>
            <a:r>
              <a:rPr lang="en-US" sz="1400" b="1" baseline="-25000" dirty="0" smtClean="0">
                <a:solidFill>
                  <a:srgbClr val="0070C0"/>
                </a:solidFill>
                <a:latin typeface="Corbel" pitchFamily="34" charset="0"/>
                <a:cs typeface="Arial" pitchFamily="34" charset="0"/>
              </a:rPr>
              <a:t>A</a:t>
            </a:r>
            <a:endParaRPr lang="en-US" sz="1200" b="1"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Autofit/>
          </a:bodyPr>
          <a:lstStyle/>
          <a:p>
            <a:pPr algn="ctr" eaLnBrk="1" fontAlgn="auto" hangingPunct="1">
              <a:spcAft>
                <a:spcPts val="0"/>
              </a:spcAft>
              <a:defRPr/>
            </a:pPr>
            <a:r>
              <a:rPr lang="el-GR" sz="3200" b="1" dirty="0" smtClean="0">
                <a:solidFill>
                  <a:schemeClr val="tx2">
                    <a:lumMod val="75000"/>
                  </a:schemeClr>
                </a:solidFill>
              </a:rPr>
              <a:t>ΡΥΘΜΙΣΗ  ΤΗΣ  </a:t>
            </a:r>
            <a:r>
              <a:rPr lang="en-US" sz="3200" b="1" dirty="0" smtClean="0">
                <a:solidFill>
                  <a:schemeClr val="tx2">
                    <a:lumMod val="75000"/>
                  </a:schemeClr>
                </a:solidFill>
                <a:latin typeface="Corbel" pitchFamily="34" charset="0"/>
              </a:rPr>
              <a:t>H</a:t>
            </a:r>
            <a:r>
              <a:rPr lang="en-US" sz="3200" b="1" baseline="30000" dirty="0" smtClean="0">
                <a:solidFill>
                  <a:schemeClr val="tx2">
                    <a:lumMod val="75000"/>
                  </a:schemeClr>
                </a:solidFill>
                <a:latin typeface="Corbel" pitchFamily="34" charset="0"/>
              </a:rPr>
              <a:t>+ </a:t>
            </a:r>
            <a:r>
              <a:rPr lang="en-US" sz="3200" b="1" dirty="0" smtClean="0">
                <a:solidFill>
                  <a:schemeClr val="tx2">
                    <a:lumMod val="75000"/>
                  </a:schemeClr>
                </a:solidFill>
                <a:latin typeface="Corbel" pitchFamily="34" charset="0"/>
              </a:rPr>
              <a:t>-</a:t>
            </a:r>
            <a:r>
              <a:rPr lang="en-US" sz="3200" b="1" dirty="0" smtClean="0">
                <a:solidFill>
                  <a:schemeClr val="tx2">
                    <a:lumMod val="75000"/>
                  </a:schemeClr>
                </a:solidFill>
                <a:latin typeface="Corbel" pitchFamily="34" charset="0"/>
              </a:rPr>
              <a:t>ATP</a:t>
            </a:r>
            <a:r>
              <a:rPr lang="el-GR" sz="3200" b="1" dirty="0" err="1" smtClean="0">
                <a:solidFill>
                  <a:schemeClr val="tx2">
                    <a:lumMod val="75000"/>
                  </a:schemeClr>
                </a:solidFill>
                <a:latin typeface="Corbel" pitchFamily="34" charset="0"/>
              </a:rPr>
              <a:t>άσης</a:t>
            </a:r>
            <a:endParaRPr lang="el-GR" sz="3000" b="1" dirty="0">
              <a:solidFill>
                <a:schemeClr val="tx2">
                  <a:lumMod val="75000"/>
                </a:schemeClr>
              </a:solidFill>
            </a:endParaRPr>
          </a:p>
        </p:txBody>
      </p:sp>
      <p:pic>
        <p:nvPicPr>
          <p:cNvPr id="8" name="5 - Θέση περιεχομένου" descr="Cellular mechanism for proximal tubule H+ and HCO3− transport.jpg"/>
          <p:cNvPicPr>
            <a:picLocks noGrp="1" noChangeAspect="1"/>
          </p:cNvPicPr>
          <p:nvPr>
            <p:ph idx="1"/>
          </p:nvPr>
        </p:nvPicPr>
        <p:blipFill>
          <a:blip r:embed="rId2" cstate="print"/>
          <a:stretch>
            <a:fillRect/>
          </a:stretch>
        </p:blipFill>
        <p:spPr>
          <a:xfrm>
            <a:off x="2952016" y="2880000"/>
            <a:ext cx="3557588" cy="2519381"/>
          </a:xfrm>
        </p:spPr>
      </p:pic>
      <p:cxnSp>
        <p:nvCxnSpPr>
          <p:cNvPr id="15" name="14 - Ευθύγραμμο βέλος σύνδεσης"/>
          <p:cNvCxnSpPr/>
          <p:nvPr/>
        </p:nvCxnSpPr>
        <p:spPr>
          <a:xfrm rot="-7920000" flipV="1">
            <a:off x="4320000" y="3780000"/>
            <a:ext cx="217488" cy="257968"/>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Rectangle 64"/>
          <p:cNvSpPr>
            <a:spLocks noChangeArrowheads="1"/>
          </p:cNvSpPr>
          <p:nvPr/>
        </p:nvSpPr>
        <p:spPr bwMode="auto">
          <a:xfrm>
            <a:off x="4536000" y="3744000"/>
            <a:ext cx="422275" cy="336550"/>
          </a:xfrm>
          <a:prstGeom prst="rect">
            <a:avLst/>
          </a:prstGeom>
          <a:noFill/>
          <a:ln w="9525">
            <a:noFill/>
            <a:miter lim="800000"/>
            <a:headEnd/>
            <a:tailEnd/>
          </a:ln>
          <a:effectLst/>
        </p:spPr>
        <p:txBody>
          <a:bodyPr wrap="none">
            <a:spAutoFit/>
          </a:bodyPr>
          <a:lstStyle/>
          <a:p>
            <a:r>
              <a:rPr lang="el-GR" sz="1600" b="1" dirty="0">
                <a:solidFill>
                  <a:srgbClr val="FF0000"/>
                </a:solidFill>
                <a:cs typeface="Times New Roman" pitchFamily="18" charset="0"/>
              </a:rPr>
              <a:t>Η</a:t>
            </a:r>
            <a:r>
              <a:rPr lang="el-GR" sz="1600" b="1" baseline="30000" dirty="0">
                <a:solidFill>
                  <a:srgbClr val="FF0000"/>
                </a:solidFill>
                <a:cs typeface="Times New Roman" pitchFamily="18" charset="0"/>
              </a:rPr>
              <a:t>+</a:t>
            </a:r>
          </a:p>
        </p:txBody>
      </p:sp>
      <p:sp>
        <p:nvSpPr>
          <p:cNvPr id="17" name="16 - TextBox"/>
          <p:cNvSpPr txBox="1"/>
          <p:nvPr/>
        </p:nvSpPr>
        <p:spPr>
          <a:xfrm>
            <a:off x="5904000" y="4716000"/>
            <a:ext cx="685800" cy="369332"/>
          </a:xfrm>
          <a:prstGeom prst="rect">
            <a:avLst/>
          </a:prstGeom>
          <a:noFill/>
        </p:spPr>
        <p:txBody>
          <a:bodyPr wrap="square" rtlCol="0">
            <a:spAutoFit/>
          </a:bodyPr>
          <a:lstStyle/>
          <a:p>
            <a:pPr algn="r"/>
            <a:r>
              <a:rPr lang="en-US" b="1" dirty="0" smtClean="0">
                <a:sym typeface="Symbol"/>
              </a:rPr>
              <a:t></a:t>
            </a:r>
            <a:r>
              <a:rPr lang="en-US" b="1" dirty="0" smtClean="0"/>
              <a:t>K</a:t>
            </a:r>
            <a:r>
              <a:rPr lang="en-US" b="1" baseline="30000" dirty="0" smtClean="0"/>
              <a:t>+</a:t>
            </a:r>
            <a:endParaRPr lang="el-GR" b="1" dirty="0"/>
          </a:p>
        </p:txBody>
      </p:sp>
      <p:cxnSp>
        <p:nvCxnSpPr>
          <p:cNvPr id="18" name="17 - Ευθύγραμμο βέλος σύνδεσης"/>
          <p:cNvCxnSpPr/>
          <p:nvPr/>
        </p:nvCxnSpPr>
        <p:spPr>
          <a:xfrm flipH="1">
            <a:off x="5292080" y="4860000"/>
            <a:ext cx="792088"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64"/>
          <p:cNvSpPr>
            <a:spLocks noChangeArrowheads="1"/>
          </p:cNvSpPr>
          <p:nvPr/>
        </p:nvSpPr>
        <p:spPr bwMode="auto">
          <a:xfrm>
            <a:off x="4932000" y="4680000"/>
            <a:ext cx="441146" cy="369332"/>
          </a:xfrm>
          <a:prstGeom prst="rect">
            <a:avLst/>
          </a:prstGeom>
          <a:noFill/>
          <a:ln w="9525">
            <a:noFill/>
            <a:miter lim="800000"/>
            <a:headEnd/>
            <a:tailEnd/>
          </a:ln>
          <a:effectLst/>
        </p:spPr>
        <p:txBody>
          <a:bodyPr wrap="none">
            <a:spAutoFit/>
          </a:bodyPr>
          <a:lstStyle/>
          <a:p>
            <a:r>
              <a:rPr lang="el-GR" b="1" dirty="0">
                <a:solidFill>
                  <a:srgbClr val="FF0000"/>
                </a:solidFill>
                <a:cs typeface="Times New Roman" pitchFamily="18" charset="0"/>
              </a:rPr>
              <a:t>Η</a:t>
            </a:r>
            <a:r>
              <a:rPr lang="el-GR" b="1" baseline="30000" dirty="0">
                <a:solidFill>
                  <a:srgbClr val="FF0000"/>
                </a:solidFill>
                <a:cs typeface="Times New Roman" pitchFamily="18" charset="0"/>
              </a:rPr>
              <a:t>+</a:t>
            </a:r>
          </a:p>
        </p:txBody>
      </p:sp>
      <p:cxnSp>
        <p:nvCxnSpPr>
          <p:cNvPr id="23" name="22 - Ευθύγραμμο βέλος σύνδεσης"/>
          <p:cNvCxnSpPr/>
          <p:nvPr/>
        </p:nvCxnSpPr>
        <p:spPr>
          <a:xfrm flipH="1" flipV="1">
            <a:off x="4211960" y="4788000"/>
            <a:ext cx="720080" cy="648072"/>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25 - TextBox"/>
          <p:cNvSpPr txBox="1"/>
          <p:nvPr/>
        </p:nvSpPr>
        <p:spPr>
          <a:xfrm>
            <a:off x="4716016" y="5364000"/>
            <a:ext cx="685800" cy="369332"/>
          </a:xfrm>
          <a:prstGeom prst="rect">
            <a:avLst/>
          </a:prstGeom>
          <a:noFill/>
        </p:spPr>
        <p:txBody>
          <a:bodyPr wrap="square" rtlCol="0">
            <a:spAutoFit/>
          </a:bodyPr>
          <a:lstStyle/>
          <a:p>
            <a:pPr algn="r"/>
            <a:r>
              <a:rPr lang="en-US" b="1" dirty="0" smtClean="0">
                <a:sym typeface="Symbol"/>
              </a:rPr>
              <a:t></a:t>
            </a:r>
            <a:r>
              <a:rPr lang="en-US" b="1" dirty="0" smtClean="0"/>
              <a:t>K</a:t>
            </a:r>
            <a:r>
              <a:rPr lang="en-US" b="1" baseline="30000" dirty="0" smtClean="0"/>
              <a:t>+</a:t>
            </a:r>
            <a:endParaRPr lang="el-GR" b="1" dirty="0"/>
          </a:p>
        </p:txBody>
      </p:sp>
      <p:pic>
        <p:nvPicPr>
          <p:cNvPr id="27" name="26 - Εικόνα" descr="Principal Cell.JPG"/>
          <p:cNvPicPr>
            <a:picLocks/>
          </p:cNvPicPr>
          <p:nvPr/>
        </p:nvPicPr>
        <p:blipFill>
          <a:blip r:embed="rId3" cstate="print"/>
          <a:stretch>
            <a:fillRect/>
          </a:stretch>
        </p:blipFill>
        <p:spPr>
          <a:xfrm>
            <a:off x="2952000" y="1728000"/>
            <a:ext cx="3556800" cy="1505712"/>
          </a:xfrm>
          <a:prstGeom prst="rect">
            <a:avLst/>
          </a:prstGeom>
        </p:spPr>
      </p:pic>
      <p:sp>
        <p:nvSpPr>
          <p:cNvPr id="9" name="8 - TextBox"/>
          <p:cNvSpPr txBox="1"/>
          <p:nvPr/>
        </p:nvSpPr>
        <p:spPr>
          <a:xfrm>
            <a:off x="2483768" y="2988000"/>
            <a:ext cx="694184" cy="369332"/>
          </a:xfrm>
          <a:prstGeom prst="rect">
            <a:avLst/>
          </a:prstGeom>
          <a:noFill/>
        </p:spPr>
        <p:txBody>
          <a:bodyPr wrap="square" rtlCol="0">
            <a:spAutoFit/>
          </a:bodyPr>
          <a:lstStyle/>
          <a:p>
            <a:r>
              <a:rPr lang="en-US" b="1" dirty="0" smtClean="0">
                <a:solidFill>
                  <a:srgbClr val="FF0000"/>
                </a:solidFill>
                <a:latin typeface="Corbel" pitchFamily="34" charset="0"/>
              </a:rPr>
              <a:t>Aldo</a:t>
            </a:r>
            <a:endParaRPr lang="el-GR" b="1" dirty="0">
              <a:solidFill>
                <a:srgbClr val="FF0000"/>
              </a:solidFill>
              <a:latin typeface="Corbel" pitchFamily="34" charset="0"/>
            </a:endParaRPr>
          </a:p>
        </p:txBody>
      </p:sp>
      <p:cxnSp>
        <p:nvCxnSpPr>
          <p:cNvPr id="10" name="9 - Ευθύγραμμο βέλος σύνδεσης"/>
          <p:cNvCxnSpPr/>
          <p:nvPr/>
        </p:nvCxnSpPr>
        <p:spPr>
          <a:xfrm rot="-4320000" flipH="1">
            <a:off x="3204000" y="3060000"/>
            <a:ext cx="266700" cy="720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rot="240000" flipV="1">
            <a:off x="3059832" y="2564904"/>
            <a:ext cx="587075" cy="626642"/>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flipV="1">
            <a:off x="3057749" y="2564904"/>
            <a:ext cx="2306339" cy="61163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32 - TextBox"/>
          <p:cNvSpPr txBox="1"/>
          <p:nvPr/>
        </p:nvSpPr>
        <p:spPr>
          <a:xfrm>
            <a:off x="3275856" y="3096000"/>
            <a:ext cx="432048" cy="369332"/>
          </a:xfrm>
          <a:prstGeom prst="rect">
            <a:avLst/>
          </a:prstGeom>
          <a:noFill/>
        </p:spPr>
        <p:txBody>
          <a:bodyPr wrap="square" rtlCol="0">
            <a:spAutoFit/>
          </a:bodyPr>
          <a:lstStyle/>
          <a:p>
            <a:r>
              <a:rPr lang="en-US" b="1" dirty="0" smtClean="0">
                <a:solidFill>
                  <a:srgbClr val="FF0000"/>
                </a:solidFill>
              </a:rPr>
              <a:t>(-)</a:t>
            </a:r>
            <a:endParaRPr lang="el-G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nodeType="afterEffect">
                                  <p:stCondLst>
                                    <p:cond delay="2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2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6"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 xmlns:a16="http://schemas.microsoft.com/office/drawing/2014/main" id="{053B63AA-F515-4A53-B325-F93227D2186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66649" y="1207097"/>
            <a:ext cx="4435997" cy="4800600"/>
          </a:xfrm>
        </p:spPr>
      </p:pic>
      <p:sp>
        <p:nvSpPr>
          <p:cNvPr id="6" name="Text Box 4">
            <a:extLst>
              <a:ext uri="{FF2B5EF4-FFF2-40B4-BE49-F238E27FC236}">
                <a16:creationId xmlns="" xmlns:a16="http://schemas.microsoft.com/office/drawing/2014/main" id="{3B2A4F47-7AE9-4641-B29A-4E312621FC35}"/>
              </a:ext>
            </a:extLst>
          </p:cNvPr>
          <p:cNvSpPr txBox="1">
            <a:spLocks noChangeArrowheads="1"/>
          </p:cNvSpPr>
          <p:nvPr/>
        </p:nvSpPr>
        <p:spPr bwMode="auto">
          <a:xfrm>
            <a:off x="4355976" y="6252463"/>
            <a:ext cx="3168352" cy="272881"/>
          </a:xfrm>
          <a:prstGeom prst="rect">
            <a:avLst/>
          </a:prstGeom>
          <a:noFill/>
          <a:ln w="9525">
            <a:noFill/>
            <a:round/>
            <a:headEnd/>
            <a:tailEnd/>
          </a:ln>
          <a:effectLst/>
        </p:spPr>
        <p:txBody>
          <a:bodyPr lIns="0" tIns="0" rIns="0" bIns="0"/>
          <a:lstStyle/>
          <a:p>
            <a:pPr algn="r"/>
            <a:r>
              <a:rPr lang="en-US" sz="1400" b="1" i="1" dirty="0" smtClean="0">
                <a:solidFill>
                  <a:srgbClr val="0070C0"/>
                </a:solidFill>
                <a:latin typeface="Corbel" panose="020B0503020204020204" pitchFamily="34" charset="0"/>
              </a:rPr>
              <a:t>Brown, </a:t>
            </a:r>
            <a:r>
              <a:rPr lang="en-US" sz="1400" b="1" i="1" dirty="0">
                <a:solidFill>
                  <a:srgbClr val="0070C0"/>
                </a:solidFill>
                <a:latin typeface="Corbel" panose="020B0503020204020204" pitchFamily="34" charset="0"/>
              </a:rPr>
              <a:t>J Am Soc Nephrol </a:t>
            </a:r>
            <a:r>
              <a:rPr lang="en-US" sz="1200" b="1" i="1" dirty="0">
                <a:solidFill>
                  <a:srgbClr val="0070C0"/>
                </a:solidFill>
                <a:latin typeface="Arial" panose="020B0604020202020204" pitchFamily="34" charset="0"/>
                <a:cs typeface="Arial" panose="020B0604020202020204" pitchFamily="34" charset="0"/>
              </a:rPr>
              <a:t>23:774, 2012</a:t>
            </a:r>
            <a:endParaRPr lang="el-GR" sz="1200" b="1" i="1" dirty="0">
              <a:solidFill>
                <a:srgbClr val="0070C0"/>
              </a:solidFill>
              <a:latin typeface="Arial" panose="020B0604020202020204" pitchFamily="34" charset="0"/>
              <a:cs typeface="Arial" panose="020B0604020202020204" pitchFamily="34" charset="0"/>
            </a:endParaRPr>
          </a:p>
        </p:txBody>
      </p:sp>
      <p:sp>
        <p:nvSpPr>
          <p:cNvPr id="8" name="1 - Τίτλος"/>
          <p:cNvSpPr>
            <a:spLocks noGrp="1"/>
          </p:cNvSpPr>
          <p:nvPr>
            <p:ph type="title"/>
          </p:nvPr>
        </p:nvSpPr>
        <p:spPr>
          <a:xfrm>
            <a:off x="1435100" y="274638"/>
            <a:ext cx="7499350" cy="777875"/>
          </a:xfrm>
        </p:spPr>
        <p:txBody>
          <a:bodyPr>
            <a:normAutofit fontScale="90000"/>
          </a:bodyPr>
          <a:lstStyle/>
          <a:p>
            <a:pPr algn="ctr"/>
            <a:r>
              <a:rPr lang="el-GR" sz="2800" b="1" dirty="0" smtClean="0">
                <a:solidFill>
                  <a:schemeClr val="tx2">
                    <a:lumMod val="75000"/>
                  </a:schemeClr>
                </a:solidFill>
              </a:rPr>
              <a:t>ΑΝΙΧΝΕΥΣΗ  ΜΕΤΑΒΟΛΩΝ  ΟΞΥΤΗΤΑΣ       </a:t>
            </a:r>
            <a:r>
              <a:rPr lang="en-US" sz="2800" b="1" dirty="0" smtClean="0">
                <a:solidFill>
                  <a:schemeClr val="tx2">
                    <a:lumMod val="75000"/>
                  </a:schemeClr>
                </a:solidFill>
              </a:rPr>
              <a:t>         </a:t>
            </a:r>
            <a:r>
              <a:rPr lang="el-GR" sz="2800" b="1" dirty="0" smtClean="0">
                <a:solidFill>
                  <a:schemeClr val="tx2">
                    <a:lumMod val="75000"/>
                  </a:schemeClr>
                </a:solidFill>
              </a:rPr>
              <a:t> ΣΤΟ  ΑΠΩ  ΣΩΛΗΝΑΡΙΟ</a:t>
            </a:r>
            <a:endParaRPr lang="el-GR" sz="2800" b="1" dirty="0">
              <a:solidFill>
                <a:schemeClr val="tx2">
                  <a:lumMod val="75000"/>
                </a:schemeClr>
              </a:solidFill>
            </a:endParaRPr>
          </a:p>
        </p:txBody>
      </p:sp>
      <p:sp>
        <p:nvSpPr>
          <p:cNvPr id="9" name="8 - Έλλειψη">
            <a:extLst>
              <a:ext uri="{FF2B5EF4-FFF2-40B4-BE49-F238E27FC236}">
                <a16:creationId xmlns="" xmlns:a16="http://schemas.microsoft.com/office/drawing/2014/main" id="{8D457704-6085-4DF5-9C60-3B439AEED047}"/>
              </a:ext>
            </a:extLst>
          </p:cNvPr>
          <p:cNvSpPr>
            <a:spLocks noChangeAspect="1"/>
          </p:cNvSpPr>
          <p:nvPr/>
        </p:nvSpPr>
        <p:spPr>
          <a:xfrm>
            <a:off x="4392000" y="5544000"/>
            <a:ext cx="465393" cy="3633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1" name="Oval 73"/>
          <p:cNvSpPr>
            <a:spLocks noChangeAspect="1" noChangeArrowheads="1"/>
          </p:cNvSpPr>
          <p:nvPr/>
        </p:nvSpPr>
        <p:spPr bwMode="auto">
          <a:xfrm>
            <a:off x="5544000" y="5256000"/>
            <a:ext cx="552638" cy="485444"/>
          </a:xfrm>
          <a:prstGeom prst="ellipse">
            <a:avLst/>
          </a:prstGeom>
          <a:solidFill>
            <a:schemeClr val="bg1"/>
          </a:solidFill>
          <a:ln w="9525">
            <a:solidFill>
              <a:schemeClr val="tx1"/>
            </a:solidFill>
            <a:round/>
            <a:headEnd/>
            <a:tailEnd/>
          </a:ln>
          <a:effectLst/>
        </p:spPr>
        <p:txBody>
          <a:bodyPr wrap="none" anchor="ctr"/>
          <a:lstStyle/>
          <a:p>
            <a:pPr algn="ctr"/>
            <a:r>
              <a:rPr lang="en-US" sz="1400" b="1" dirty="0" smtClean="0">
                <a:solidFill>
                  <a:srgbClr val="0070C0"/>
                </a:solidFill>
                <a:latin typeface="Corbel" pitchFamily="34" charset="0"/>
              </a:rPr>
              <a:t>GPR</a:t>
            </a:r>
            <a:r>
              <a:rPr lang="en-US" sz="1200" b="1" dirty="0" smtClean="0">
                <a:solidFill>
                  <a:srgbClr val="0070C0"/>
                </a:solidFill>
                <a:latin typeface="Arial" pitchFamily="34" charset="0"/>
                <a:cs typeface="Arial" pitchFamily="34" charset="0"/>
              </a:rPr>
              <a:t>4</a:t>
            </a:r>
          </a:p>
        </p:txBody>
      </p:sp>
      <p:cxnSp>
        <p:nvCxnSpPr>
          <p:cNvPr id="12" name="11 - Ευθύγραμμο βέλος σύνδεσης"/>
          <p:cNvCxnSpPr/>
          <p:nvPr/>
        </p:nvCxnSpPr>
        <p:spPr>
          <a:xfrm flipH="1" flipV="1">
            <a:off x="5436096" y="4437113"/>
            <a:ext cx="280045" cy="800958"/>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5940152" y="5589240"/>
            <a:ext cx="504056" cy="338554"/>
          </a:xfrm>
          <a:prstGeom prst="rect">
            <a:avLst/>
          </a:prstGeom>
          <a:noFill/>
        </p:spPr>
        <p:txBody>
          <a:bodyPr wrap="square" rtlCol="0">
            <a:spAutoFit/>
          </a:bodyPr>
          <a:lstStyle/>
          <a:p>
            <a:r>
              <a:rPr lang="en-US" sz="1600" b="1" dirty="0" smtClean="0">
                <a:solidFill>
                  <a:srgbClr val="FF0000"/>
                </a:solidFill>
                <a:latin typeface="Corbel" pitchFamily="34" charset="0"/>
              </a:rPr>
              <a:t>pH</a:t>
            </a:r>
            <a:endParaRPr lang="el-GR" sz="1600" b="1" dirty="0">
              <a:solidFill>
                <a:srgbClr val="FF0000"/>
              </a:solidFill>
              <a:latin typeface="Corbel" pitchFamily="34" charset="0"/>
            </a:endParaRPr>
          </a:p>
        </p:txBody>
      </p:sp>
    </p:spTree>
    <p:extLst>
      <p:ext uri="{BB962C8B-B14F-4D97-AF65-F5344CB8AC3E}">
        <p14:creationId xmlns:p14="http://schemas.microsoft.com/office/powerpoint/2010/main" val="35355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2D0EAA1-D70A-4E84-A1E8-556DB6BDC2F2}"/>
              </a:ext>
            </a:extLst>
          </p:cNvPr>
          <p:cNvSpPr>
            <a:spLocks noGrp="1"/>
          </p:cNvSpPr>
          <p:nvPr>
            <p:ph type="title"/>
          </p:nvPr>
        </p:nvSpPr>
        <p:spPr>
          <a:xfrm>
            <a:off x="1435608" y="274638"/>
            <a:ext cx="7498080" cy="1282154"/>
          </a:xfrm>
        </p:spPr>
        <p:txBody>
          <a:bodyPr>
            <a:normAutofit/>
          </a:bodyPr>
          <a:lstStyle/>
          <a:p>
            <a:pPr algn="ctr"/>
            <a:r>
              <a:rPr lang="el-GR" sz="3600" b="1" dirty="0">
                <a:solidFill>
                  <a:schemeClr val="tx2"/>
                </a:solidFill>
              </a:rPr>
              <a:t>Φ</a:t>
            </a:r>
            <a:r>
              <a:rPr lang="el-GR" sz="3600" b="1" dirty="0"/>
              <a:t>ΟΡΤΙΟ  ΒΑΣΗΣ</a:t>
            </a:r>
          </a:p>
        </p:txBody>
      </p:sp>
      <p:graphicFrame>
        <p:nvGraphicFramePr>
          <p:cNvPr id="4" name="Θέση περιεχομένου 3">
            <a:extLst>
              <a:ext uri="{FF2B5EF4-FFF2-40B4-BE49-F238E27FC236}">
                <a16:creationId xmlns="" xmlns:a16="http://schemas.microsoft.com/office/drawing/2014/main" id="{B9F8E36C-2A96-4E19-A441-3BB8617D1250}"/>
              </a:ext>
            </a:extLst>
          </p:cNvPr>
          <p:cNvGraphicFramePr>
            <a:graphicFrameLocks noGrp="1"/>
          </p:cNvGraphicFramePr>
          <p:nvPr>
            <p:ph idx="1"/>
            <p:extLst>
              <p:ext uri="{D42A27DB-BD31-4B8C-83A1-F6EECF244321}">
                <p14:modId xmlns:p14="http://schemas.microsoft.com/office/powerpoint/2010/main" val="3773174042"/>
              </p:ext>
            </p:extLst>
          </p:nvPr>
        </p:nvGraphicFramePr>
        <p:xfrm>
          <a:off x="1475656" y="2109192"/>
          <a:ext cx="7200800" cy="3552056"/>
        </p:xfrm>
        <a:graphic>
          <a:graphicData uri="http://schemas.openxmlformats.org/drawingml/2006/table">
            <a:tbl>
              <a:tblPr bandRow="1">
                <a:tableStyleId>{5C22544A-7EE6-4342-B048-85BDC9FD1C3A}</a:tableStyleId>
              </a:tblPr>
              <a:tblGrid>
                <a:gridCol w="3528392">
                  <a:extLst>
                    <a:ext uri="{9D8B030D-6E8A-4147-A177-3AD203B41FA5}">
                      <a16:colId xmlns="" xmlns:a16="http://schemas.microsoft.com/office/drawing/2014/main" val="2421195054"/>
                    </a:ext>
                  </a:extLst>
                </a:gridCol>
                <a:gridCol w="3672408">
                  <a:extLst>
                    <a:ext uri="{9D8B030D-6E8A-4147-A177-3AD203B41FA5}">
                      <a16:colId xmlns="" xmlns:a16="http://schemas.microsoft.com/office/drawing/2014/main" val="916724912"/>
                    </a:ext>
                  </a:extLst>
                </a:gridCol>
              </a:tblGrid>
              <a:tr h="504056">
                <a:tc>
                  <a:txBody>
                    <a:bodyPr/>
                    <a:lstStyle/>
                    <a:p>
                      <a:pPr algn="ctr">
                        <a:spcAft>
                          <a:spcPts val="0"/>
                        </a:spcAft>
                      </a:pPr>
                      <a:r>
                        <a:rPr lang="el-GR" sz="2400" b="1" dirty="0">
                          <a:effectLst/>
                        </a:rPr>
                        <a:t>Παθογένεια</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l-GR" sz="2400" b="1" dirty="0">
                          <a:effectLst/>
                        </a:rPr>
                        <a:t>Κλινικές περιπτώσεις</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28742368"/>
                  </a:ext>
                </a:extLst>
              </a:tr>
              <a:tr h="467995">
                <a:tc>
                  <a:txBody>
                    <a:bodyPr/>
                    <a:lstStyle/>
                    <a:p>
                      <a:pPr algn="ctr">
                        <a:lnSpc>
                          <a:spcPct val="100000"/>
                        </a:lnSpc>
                        <a:spcBef>
                          <a:spcPts val="1200"/>
                        </a:spcBef>
                        <a:spcAft>
                          <a:spcPts val="0"/>
                        </a:spcAft>
                      </a:pPr>
                      <a:r>
                        <a:rPr lang="el-GR" sz="2000" b="1" dirty="0">
                          <a:effectLst/>
                        </a:rPr>
                        <a:t>↓</a:t>
                      </a:r>
                      <a:r>
                        <a:rPr lang="en-US" sz="2000" b="1" dirty="0">
                          <a:effectLst/>
                        </a:rPr>
                        <a:t> </a:t>
                      </a:r>
                      <a:r>
                        <a:rPr lang="en-US" sz="2000" b="1" dirty="0">
                          <a:effectLst/>
                          <a:latin typeface="Corbel" panose="020B0503020204020204" pitchFamily="34" charset="0"/>
                        </a:rPr>
                        <a:t>PCO</a:t>
                      </a:r>
                      <a:r>
                        <a:rPr lang="en-US" sz="2000" b="1" baseline="-25000" dirty="0">
                          <a:effectLst/>
                          <a:latin typeface="Corbel" panose="020B0503020204020204" pitchFamily="34" charset="0"/>
                        </a:rPr>
                        <a:t>2</a:t>
                      </a:r>
                      <a:endParaRPr lang="el-GR" sz="2000" b="1"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Bef>
                          <a:spcPts val="1200"/>
                        </a:spcBef>
                        <a:spcAft>
                          <a:spcPts val="0"/>
                        </a:spcAft>
                        <a:tabLst>
                          <a:tab pos="219075" algn="l"/>
                        </a:tabLst>
                      </a:pPr>
                      <a:r>
                        <a:rPr lang="el-GR" sz="2000" b="1" dirty="0">
                          <a:effectLst/>
                        </a:rPr>
                        <a:t>      </a:t>
                      </a:r>
                    </a:p>
                    <a:p>
                      <a:pPr algn="l">
                        <a:lnSpc>
                          <a:spcPct val="100000"/>
                        </a:lnSpc>
                        <a:spcBef>
                          <a:spcPts val="1200"/>
                        </a:spcBef>
                        <a:spcAft>
                          <a:spcPts val="0"/>
                        </a:spcAft>
                        <a:tabLst>
                          <a:tab pos="219075" algn="l"/>
                        </a:tabLst>
                      </a:pPr>
                      <a:r>
                        <a:rPr lang="el-GR" sz="2000" b="1" dirty="0">
                          <a:effectLst/>
                        </a:rPr>
                        <a:t>            Αναπνευστική αλκάλωση</a:t>
                      </a:r>
                    </a:p>
                    <a:p>
                      <a:pPr algn="l">
                        <a:lnSpc>
                          <a:spcPct val="100000"/>
                        </a:lnSpc>
                        <a:spcBef>
                          <a:spcPts val="1200"/>
                        </a:spcBef>
                        <a:spcAft>
                          <a:spcPts val="0"/>
                        </a:spcAft>
                      </a:pPr>
                      <a:r>
                        <a:rPr lang="el-GR" sz="2000" b="1" dirty="0">
                          <a:effectLst/>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68991066"/>
                  </a:ext>
                </a:extLst>
              </a:tr>
              <a:tr h="0">
                <a:tc>
                  <a:txBody>
                    <a:bodyPr/>
                    <a:lstStyle/>
                    <a:p>
                      <a:pPr algn="ctr">
                        <a:lnSpc>
                          <a:spcPct val="100000"/>
                        </a:lnSpc>
                        <a:spcAft>
                          <a:spcPts val="0"/>
                        </a:spcAft>
                      </a:pPr>
                      <a:endParaRPr lang="el-GR" sz="2000" b="1" dirty="0">
                        <a:effectLst/>
                      </a:endParaRPr>
                    </a:p>
                    <a:p>
                      <a:pPr algn="ctr">
                        <a:lnSpc>
                          <a:spcPct val="100000"/>
                        </a:lnSpc>
                        <a:spcAft>
                          <a:spcPts val="0"/>
                        </a:spcAft>
                      </a:pPr>
                      <a:r>
                        <a:rPr lang="el-GR" sz="2000" b="1" dirty="0">
                          <a:effectLst/>
                        </a:rPr>
                        <a:t>Εξωγενής πρόσληψη βάσεων</a:t>
                      </a:r>
                    </a:p>
                    <a:p>
                      <a:pPr algn="ctr">
                        <a:lnSpc>
                          <a:spcPct val="100000"/>
                        </a:lnSpc>
                        <a:spcAft>
                          <a:spcPts val="0"/>
                        </a:spcAft>
                      </a:pPr>
                      <a:r>
                        <a:rPr lang="el-GR" sz="2000" b="1" dirty="0">
                          <a:effectLst/>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2000" b="1" dirty="0">
                          <a:effectLst/>
                        </a:rPr>
                        <a:t>Χορήγηση </a:t>
                      </a:r>
                      <a:r>
                        <a:rPr lang="en-US" sz="2000" b="1" dirty="0">
                          <a:effectLst/>
                        </a:rPr>
                        <a:t> </a:t>
                      </a:r>
                      <a:r>
                        <a:rPr lang="en-US" sz="2000" b="1" dirty="0">
                          <a:effectLst/>
                          <a:latin typeface="Corbel" panose="020B0503020204020204" pitchFamily="34" charset="0"/>
                        </a:rPr>
                        <a:t>NaHCO</a:t>
                      </a:r>
                      <a:r>
                        <a:rPr lang="en-US" sz="2000" b="1" baseline="-25000" dirty="0">
                          <a:effectLst/>
                          <a:latin typeface="Corbel" panose="020B0503020204020204" pitchFamily="34" charset="0"/>
                        </a:rPr>
                        <a:t>3</a:t>
                      </a:r>
                      <a:endParaRPr lang="el-GR" sz="2000" b="1"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nchorCtr="1"/>
                </a:tc>
                <a:extLst>
                  <a:ext uri="{0D108BD9-81ED-4DB2-BD59-A6C34878D82A}">
                    <a16:rowId xmlns="" xmlns:a16="http://schemas.microsoft.com/office/drawing/2014/main" val="781451970"/>
                  </a:ext>
                </a:extLst>
              </a:tr>
              <a:tr h="0">
                <a:tc>
                  <a:txBody>
                    <a:bodyPr/>
                    <a:lstStyle/>
                    <a:p>
                      <a:pPr algn="ctr">
                        <a:lnSpc>
                          <a:spcPct val="100000"/>
                        </a:lnSpc>
                        <a:spcAft>
                          <a:spcPts val="0"/>
                        </a:spcAft>
                      </a:pPr>
                      <a:r>
                        <a:rPr lang="el-GR" sz="2000" b="1" dirty="0">
                          <a:effectLst/>
                        </a:rPr>
                        <a:t> </a:t>
                      </a:r>
                    </a:p>
                    <a:p>
                      <a:pPr algn="ctr">
                        <a:lnSpc>
                          <a:spcPct val="100000"/>
                        </a:lnSpc>
                        <a:spcAft>
                          <a:spcPts val="0"/>
                        </a:spcAft>
                      </a:pPr>
                      <a:r>
                        <a:rPr lang="el-GR" sz="2000" b="1" dirty="0">
                          <a:effectLst/>
                        </a:rPr>
                        <a:t>Απώλεια οξέων</a:t>
                      </a:r>
                    </a:p>
                    <a:p>
                      <a:pPr algn="ctr">
                        <a:lnSpc>
                          <a:spcPct val="100000"/>
                        </a:lnSpc>
                        <a:spcAft>
                          <a:spcPts val="0"/>
                        </a:spcAft>
                      </a:pPr>
                      <a:r>
                        <a:rPr lang="el-GR" sz="2000" b="1" dirty="0">
                          <a:effectLst/>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0"/>
                        </a:spcAft>
                        <a:buFont typeface="Symbol" panose="05050102010706020507" pitchFamily="18" charset="2"/>
                        <a:buChar char=""/>
                      </a:pPr>
                      <a:r>
                        <a:rPr lang="el-GR" sz="2000" b="1" dirty="0">
                          <a:effectLst/>
                        </a:rPr>
                        <a:t>Έμετοι</a:t>
                      </a:r>
                    </a:p>
                    <a:p>
                      <a:pPr marL="342900" lvl="0" indent="-342900" algn="l">
                        <a:lnSpc>
                          <a:spcPct val="100000"/>
                        </a:lnSpc>
                        <a:spcAft>
                          <a:spcPts val="0"/>
                        </a:spcAft>
                        <a:buFont typeface="Symbol" panose="05050102010706020507" pitchFamily="18" charset="2"/>
                        <a:buChar char=""/>
                      </a:pPr>
                      <a:r>
                        <a:rPr lang="el-GR" sz="2000" b="1" dirty="0">
                          <a:effectLst/>
                        </a:rPr>
                        <a:t>Υπεραλδοστερονισμός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76634823"/>
                  </a:ext>
                </a:extLst>
              </a:tr>
            </a:tbl>
          </a:graphicData>
        </a:graphic>
      </p:graphicFrame>
    </p:spTree>
    <p:extLst>
      <p:ext uri="{BB962C8B-B14F-4D97-AF65-F5344CB8AC3E}">
        <p14:creationId xmlns:p14="http://schemas.microsoft.com/office/powerpoint/2010/main" val="15626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solidFill>
                  <a:schemeClr val="tx2">
                    <a:lumMod val="75000"/>
                  </a:schemeClr>
                </a:solidFill>
              </a:rPr>
              <a:t>ΠΑΘΟΛΟΓΙΚΟ   ΑΛΚΑΛΙΚΟ  ΦΟΡΤΙΟ</a:t>
            </a:r>
            <a:endParaRPr lang="el-GR" sz="3200" b="1" dirty="0">
              <a:solidFill>
                <a:schemeClr val="tx2">
                  <a:lumMod val="75000"/>
                </a:schemeClr>
              </a:solidFill>
            </a:endParaRPr>
          </a:p>
        </p:txBody>
      </p:sp>
      <p:sp>
        <p:nvSpPr>
          <p:cNvPr id="3" name="2 - Θέση περιεχομένου"/>
          <p:cNvSpPr>
            <a:spLocks noGrp="1"/>
          </p:cNvSpPr>
          <p:nvPr>
            <p:ph idx="1"/>
          </p:nvPr>
        </p:nvSpPr>
        <p:spPr>
          <a:xfrm>
            <a:off x="1331640" y="1447800"/>
            <a:ext cx="7602048" cy="4789512"/>
          </a:xfrm>
        </p:spPr>
        <p:txBody>
          <a:bodyPr>
            <a:normAutofit/>
          </a:bodyPr>
          <a:lstStyle/>
          <a:p>
            <a:r>
              <a:rPr lang="el-GR" sz="2000" b="1" dirty="0" smtClean="0">
                <a:latin typeface="Corbel" pitchFamily="34" charset="0"/>
                <a:cs typeface="Arial" pitchFamily="34" charset="0"/>
              </a:rPr>
              <a:t>Απάντηση του νεφρού</a:t>
            </a:r>
          </a:p>
          <a:p>
            <a:pPr lvl="1">
              <a:buFont typeface="Wingdings" pitchFamily="2" charset="2"/>
              <a:buChar char="Ø"/>
            </a:pPr>
            <a:r>
              <a:rPr lang="el-GR" sz="1800" b="1" dirty="0" smtClean="0">
                <a:effectLst>
                  <a:outerShdw blurRad="38100" dist="38100" dir="2700000" algn="tl">
                    <a:srgbClr val="000000">
                      <a:alpha val="43137"/>
                    </a:srgbClr>
                  </a:outerShdw>
                </a:effectLst>
                <a:cs typeface="Arial" pitchFamily="34" charset="0"/>
              </a:rPr>
              <a:t>Ελάττωση επαναρρόφησης  - έκκριση </a:t>
            </a:r>
            <a:r>
              <a:rPr lang="en-US" sz="1800" b="1" dirty="0" smtClean="0">
                <a:effectLst>
                  <a:outerShdw blurRad="38100" dist="38100" dir="2700000" algn="tl">
                    <a:srgbClr val="000000">
                      <a:alpha val="43137"/>
                    </a:srgbClr>
                  </a:outerShdw>
                </a:effectLst>
                <a:latin typeface="Corbel" pitchFamily="34" charset="0"/>
              </a:rPr>
              <a:t>HCO</a:t>
            </a:r>
            <a:r>
              <a:rPr lang="en-US" sz="1600" b="1" baseline="-25000" dirty="0" smtClean="0">
                <a:effectLst>
                  <a:outerShdw blurRad="38100" dist="38100" dir="2700000" algn="tl">
                    <a:srgbClr val="000000">
                      <a:alpha val="43137"/>
                    </a:srgbClr>
                  </a:outerShdw>
                </a:effectLst>
                <a:latin typeface="Arial" pitchFamily="34" charset="0"/>
                <a:cs typeface="Arial" pitchFamily="34" charset="0"/>
              </a:rPr>
              <a:t>3</a:t>
            </a:r>
            <a:r>
              <a:rPr lang="en-US" sz="1600" b="1" baseline="30000" dirty="0" smtClean="0">
                <a:effectLst>
                  <a:outerShdw blurRad="38100" dist="38100" dir="2700000" algn="tl">
                    <a:srgbClr val="000000">
                      <a:alpha val="43137"/>
                    </a:srgbClr>
                  </a:outerShdw>
                </a:effectLst>
                <a:latin typeface="Arial" pitchFamily="34" charset="0"/>
                <a:cs typeface="Arial" pitchFamily="34" charset="0"/>
              </a:rPr>
              <a:t>-</a:t>
            </a:r>
            <a:endParaRPr lang="el-GR" sz="1800" b="1" dirty="0" smtClean="0">
              <a:effectLst>
                <a:outerShdw blurRad="38100" dist="38100" dir="2700000" algn="tl">
                  <a:srgbClr val="000000">
                    <a:alpha val="43137"/>
                  </a:srgbClr>
                </a:outerShdw>
              </a:effectLst>
              <a:cs typeface="Arial" pitchFamily="34" charset="0"/>
            </a:endParaRPr>
          </a:p>
          <a:p>
            <a:pPr lvl="1">
              <a:buFont typeface="Wingdings" pitchFamily="2" charset="2"/>
              <a:buChar char="Ø"/>
            </a:pPr>
            <a:r>
              <a:rPr lang="el-GR" sz="1800" b="1" dirty="0" smtClean="0">
                <a:cs typeface="Arial" pitchFamily="34" charset="0"/>
              </a:rPr>
              <a:t>Ελάττωση επαναρρόφησης των κιτρικών</a:t>
            </a:r>
          </a:p>
          <a:p>
            <a:pPr lvl="1">
              <a:buFont typeface="Wingdings" pitchFamily="2" charset="2"/>
              <a:buChar char="Ø"/>
            </a:pPr>
            <a:r>
              <a:rPr lang="el-GR" sz="1800" b="1" dirty="0" smtClean="0">
                <a:cs typeface="Arial" pitchFamily="34" charset="0"/>
              </a:rPr>
              <a:t>Ελάττωση</a:t>
            </a:r>
            <a:r>
              <a:rPr lang="en-US" sz="1800" b="1" dirty="0" smtClean="0">
                <a:latin typeface="Arial" pitchFamily="34" charset="0"/>
                <a:cs typeface="Arial" pitchFamily="34" charset="0"/>
              </a:rPr>
              <a:t> </a:t>
            </a:r>
            <a:r>
              <a:rPr lang="el-GR" sz="1800" b="1" dirty="0" smtClean="0">
                <a:latin typeface="Corbel" pitchFamily="34" charset="0"/>
                <a:cs typeface="Arial" pitchFamily="34" charset="0"/>
              </a:rPr>
              <a:t>Καθαρής Αποβολής Οξέος</a:t>
            </a:r>
          </a:p>
          <a:p>
            <a:pPr lvl="2">
              <a:buFont typeface="Wingdings" pitchFamily="2" charset="2"/>
              <a:buChar char="ü"/>
            </a:pPr>
            <a:r>
              <a:rPr lang="el-GR" sz="1600" b="1" dirty="0" smtClean="0">
                <a:latin typeface="Corbel" pitchFamily="34" charset="0"/>
                <a:cs typeface="Arial" pitchFamily="34" charset="0"/>
              </a:rPr>
              <a:t>Νεφρική παραγωγή και απέκκριση </a:t>
            </a:r>
            <a:r>
              <a:rPr lang="en-US" sz="1600" b="1" dirty="0" smtClean="0">
                <a:latin typeface="Corbel" pitchFamily="34" charset="0"/>
              </a:rPr>
              <a:t>NH</a:t>
            </a:r>
            <a:r>
              <a:rPr lang="en-US" sz="1400" b="1" baseline="-25000" dirty="0" smtClean="0">
                <a:latin typeface="Arial" pitchFamily="34" charset="0"/>
                <a:cs typeface="Arial" pitchFamily="34" charset="0"/>
              </a:rPr>
              <a:t>4</a:t>
            </a:r>
            <a:r>
              <a:rPr lang="en-US" sz="1400" b="1" baseline="30000" dirty="0" smtClean="0">
                <a:latin typeface="Arial" pitchFamily="34" charset="0"/>
                <a:cs typeface="Arial" pitchFamily="34" charset="0"/>
              </a:rPr>
              <a:t>+</a:t>
            </a:r>
            <a:endParaRPr lang="el-GR" sz="1400" b="1" dirty="0" smtClean="0">
              <a:latin typeface="Corbel" pitchFamily="34" charset="0"/>
              <a:cs typeface="Arial" pitchFamily="34" charset="0"/>
            </a:endParaRPr>
          </a:p>
          <a:p>
            <a:pPr lvl="2">
              <a:buFont typeface="Wingdings" pitchFamily="2" charset="2"/>
              <a:buChar char="ü"/>
            </a:pPr>
            <a:r>
              <a:rPr lang="el-GR" sz="1600" b="1" dirty="0" smtClean="0">
                <a:latin typeface="Corbel" pitchFamily="34" charset="0"/>
                <a:cs typeface="Arial" pitchFamily="34" charset="0"/>
              </a:rPr>
              <a:t>Τιτλοποιήσιμα οξέα</a:t>
            </a:r>
          </a:p>
          <a:p>
            <a:pPr>
              <a:buFont typeface="Arial" pitchFamily="34" charset="0"/>
              <a:buChar char="•"/>
            </a:pPr>
            <a:r>
              <a:rPr lang="el-GR" sz="2000" b="1" dirty="0" smtClean="0">
                <a:latin typeface="Corbel" pitchFamily="34" charset="0"/>
                <a:cs typeface="Arial" pitchFamily="34" charset="0"/>
              </a:rPr>
              <a:t>Η αποτελεσματικότητα της νεφρικής απάντησης εξαρτάται:</a:t>
            </a:r>
          </a:p>
          <a:p>
            <a:pPr lvl="1">
              <a:buFont typeface="Wingdings" pitchFamily="2" charset="2"/>
              <a:buChar char="v"/>
            </a:pPr>
            <a:r>
              <a:rPr lang="el-GR" sz="1800" b="1" dirty="0" smtClean="0">
                <a:latin typeface="Corbel" pitchFamily="34" charset="0"/>
                <a:cs typeface="Arial" pitchFamily="34" charset="0"/>
              </a:rPr>
              <a:t>Από την έκπτυξη του εξωκυττάριου ή/και του ενεργού  αρτηριακού όγκου αίματος</a:t>
            </a:r>
          </a:p>
          <a:p>
            <a:pPr lvl="1">
              <a:buFont typeface="Wingdings" pitchFamily="2" charset="2"/>
              <a:buChar char="v"/>
            </a:pPr>
            <a:r>
              <a:rPr lang="el-GR" sz="1800" b="1" dirty="0" smtClean="0">
                <a:latin typeface="Corbel" pitchFamily="34" charset="0"/>
                <a:cs typeface="Arial" pitchFamily="34" charset="0"/>
              </a:rPr>
              <a:t>Από την απουσία υποκαλιαιμίας και μεγάλου ελλείμματος</a:t>
            </a:r>
            <a:r>
              <a:rPr lang="en-US" sz="1800" b="1" dirty="0" smtClean="0">
                <a:latin typeface="Corbel" pitchFamily="34" charset="0"/>
                <a:cs typeface="Arial" pitchFamily="34" charset="0"/>
              </a:rPr>
              <a:t> </a:t>
            </a:r>
            <a:r>
              <a:rPr lang="el-GR" sz="1800" b="1" dirty="0" smtClean="0">
                <a:latin typeface="Corbel" pitchFamily="34" charset="0"/>
                <a:cs typeface="Arial" pitchFamily="34" charset="0"/>
              </a:rPr>
              <a:t>χλωρίου</a:t>
            </a:r>
          </a:p>
          <a:p>
            <a:pPr>
              <a:buFont typeface="Wingdings" pitchFamily="2" charset="2"/>
              <a:buChar char="Ø"/>
            </a:pPr>
            <a:r>
              <a:rPr lang="el-GR" sz="1600" b="1" dirty="0" smtClean="0">
                <a:cs typeface="Arial" pitchFamily="34" charset="0"/>
              </a:rPr>
              <a:t>Σε περίπτωση που η απάντηση του νεφρού δεν επαρκεί </a:t>
            </a:r>
            <a:r>
              <a:rPr lang="en-US" sz="1600" b="1" dirty="0" smtClean="0">
                <a:cs typeface="Arial" pitchFamily="34" charset="0"/>
              </a:rPr>
              <a:t>                                </a:t>
            </a:r>
            <a:r>
              <a:rPr lang="el-GR" sz="1600" b="1" dirty="0" smtClean="0">
                <a:cs typeface="Arial" pitchFamily="34" charset="0"/>
              </a:rPr>
              <a:t>για την απέκκριση των </a:t>
            </a:r>
            <a:r>
              <a:rPr lang="en-US" sz="1600" b="1" dirty="0" smtClean="0">
                <a:latin typeface="Corbel" pitchFamily="34" charset="0"/>
              </a:rPr>
              <a:t>HCO</a:t>
            </a:r>
            <a:r>
              <a:rPr lang="en-US" sz="1400" b="1" baseline="-25000" dirty="0" smtClean="0">
                <a:latin typeface="Arial" pitchFamily="34" charset="0"/>
                <a:cs typeface="Arial" pitchFamily="34" charset="0"/>
              </a:rPr>
              <a:t>3</a:t>
            </a:r>
            <a:r>
              <a:rPr lang="en-US" sz="1400" b="1" baseline="30000" dirty="0" smtClean="0">
                <a:latin typeface="Arial" pitchFamily="34" charset="0"/>
                <a:cs typeface="Arial" pitchFamily="34" charset="0"/>
              </a:rPr>
              <a:t>-</a:t>
            </a:r>
            <a:r>
              <a:rPr lang="el-GR" sz="1600" b="1" baseline="30000" dirty="0" smtClean="0">
                <a:cs typeface="Arial" pitchFamily="34" charset="0"/>
              </a:rPr>
              <a:t> </a:t>
            </a:r>
            <a:r>
              <a:rPr lang="el-GR" sz="1600" b="1" dirty="0" smtClean="0">
                <a:cs typeface="Arial" pitchFamily="34" charset="0"/>
              </a:rPr>
              <a:t>, έχουμε αύξηση του  </a:t>
            </a:r>
            <a:r>
              <a:rPr lang="en-US" sz="1600" b="1" dirty="0" smtClean="0">
                <a:latin typeface="Corbel" pitchFamily="34" charset="0"/>
                <a:cs typeface="Arial" pitchFamily="34" charset="0"/>
              </a:rPr>
              <a:t>pH</a:t>
            </a:r>
            <a:r>
              <a:rPr lang="en-US" sz="1600" b="1" dirty="0" smtClean="0">
                <a:cs typeface="Arial" pitchFamily="34" charset="0"/>
              </a:rPr>
              <a:t>                                    </a:t>
            </a:r>
            <a:r>
              <a:rPr lang="el-GR" sz="1600" b="1" dirty="0" smtClean="0">
                <a:cs typeface="Arial" pitchFamily="34" charset="0"/>
              </a:rPr>
              <a:t>του αίματος που, σε μεταβολικό </a:t>
            </a:r>
            <a:r>
              <a:rPr lang="en-US" sz="1600" b="1" dirty="0" smtClean="0">
                <a:cs typeface="Arial" pitchFamily="34" charset="0"/>
              </a:rPr>
              <a:t> </a:t>
            </a:r>
            <a:r>
              <a:rPr lang="el-GR" sz="1600" b="1" dirty="0" smtClean="0">
                <a:cs typeface="Arial" pitchFamily="34" charset="0"/>
              </a:rPr>
              <a:t>αίτιο, απαιτεί την </a:t>
            </a:r>
            <a:r>
              <a:rPr lang="en-US" sz="1600" b="1" dirty="0" smtClean="0">
                <a:cs typeface="Arial" pitchFamily="34" charset="0"/>
              </a:rPr>
              <a:t>                       </a:t>
            </a:r>
            <a:r>
              <a:rPr lang="el-GR" sz="1600" b="1" dirty="0" smtClean="0">
                <a:cs typeface="Arial" pitchFamily="34" charset="0"/>
              </a:rPr>
              <a:t>αναπνευστική  αντιρρόπηση για να αναστραφεί</a:t>
            </a:r>
          </a:p>
          <a:p>
            <a:pPr lvl="1">
              <a:buNone/>
            </a:pPr>
            <a:endParaRPr lang="el-GR" sz="1800" b="1" dirty="0" smtClean="0">
              <a:latin typeface="Corbel" pitchFamily="34" charset="0"/>
              <a:cs typeface="Arial" pitchFamily="34" charset="0"/>
            </a:endParaRPr>
          </a:p>
          <a:p>
            <a:pPr lvl="2">
              <a:buNone/>
            </a:pPr>
            <a:endParaRPr lang="el-GR" sz="1400" b="1" dirty="0">
              <a:latin typeface="Corbel" pitchFamily="34" charset="0"/>
            </a:endParaRPr>
          </a:p>
        </p:txBody>
      </p:sp>
      <p:pic>
        <p:nvPicPr>
          <p:cNvPr id="6" name="Picture 4" descr="http://www.elements4health.com/images/stories/conditions/kidney.jpg"/>
          <p:cNvPicPr>
            <a:picLocks noChangeAspect="1" noChangeArrowheads="1"/>
          </p:cNvPicPr>
          <p:nvPr/>
        </p:nvPicPr>
        <p:blipFill>
          <a:blip r:embed="rId2" cstate="print"/>
          <a:srcRect/>
          <a:stretch>
            <a:fillRect/>
          </a:stretch>
        </p:blipFill>
        <p:spPr bwMode="auto">
          <a:xfrm>
            <a:off x="6948264" y="1656000"/>
            <a:ext cx="1143000" cy="1367790"/>
          </a:xfrm>
          <a:prstGeom prst="rect">
            <a:avLst/>
          </a:prstGeom>
          <a:noFill/>
          <a:ln w="31750" cap="rnd">
            <a:solidFill>
              <a:srgbClr val="EB235C"/>
            </a:solidFill>
            <a:miter lim="800000"/>
            <a:headEnd/>
            <a:tailEnd/>
          </a:ln>
        </p:spPr>
      </p:pic>
      <p:pic>
        <p:nvPicPr>
          <p:cNvPr id="7" name="6 - Εικόνα" descr="Πνεύμονες.png"/>
          <p:cNvPicPr>
            <a:picLocks noChangeAspect="1"/>
          </p:cNvPicPr>
          <p:nvPr/>
        </p:nvPicPr>
        <p:blipFill>
          <a:blip r:embed="rId3" cstate="print"/>
          <a:srcRect/>
          <a:stretch>
            <a:fillRect/>
          </a:stretch>
        </p:blipFill>
        <p:spPr bwMode="auto">
          <a:xfrm>
            <a:off x="6804248" y="4941168"/>
            <a:ext cx="1349543" cy="10057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Autofit/>
          </a:bodyPr>
          <a:lstStyle/>
          <a:p>
            <a:pPr algn="ctr" eaLnBrk="1" fontAlgn="auto" hangingPunct="1">
              <a:spcAft>
                <a:spcPts val="0"/>
              </a:spcAft>
              <a:defRPr/>
            </a:pPr>
            <a:r>
              <a:rPr lang="el-GR" sz="3200" b="1" dirty="0" smtClean="0">
                <a:solidFill>
                  <a:schemeClr val="tx2">
                    <a:lumMod val="75000"/>
                  </a:schemeClr>
                </a:solidFill>
              </a:rPr>
              <a:t>ΑΠΩ  ΕΚΚΡΙΣΗ  </a:t>
            </a:r>
            <a:r>
              <a:rPr lang="en-US" sz="3200" b="1" dirty="0" smtClean="0">
                <a:solidFill>
                  <a:schemeClr val="tx2">
                    <a:lumMod val="75000"/>
                  </a:schemeClr>
                </a:solidFill>
                <a:latin typeface="Corbel" pitchFamily="34" charset="0"/>
              </a:rPr>
              <a:t>HCO</a:t>
            </a:r>
            <a:r>
              <a:rPr lang="en-US" sz="3200" b="1" baseline="-25000" dirty="0" smtClean="0">
                <a:solidFill>
                  <a:schemeClr val="tx2">
                    <a:lumMod val="75000"/>
                  </a:schemeClr>
                </a:solidFill>
                <a:latin typeface="Corbel" pitchFamily="34" charset="0"/>
              </a:rPr>
              <a:t>3</a:t>
            </a:r>
            <a:r>
              <a:rPr lang="en-US" sz="3200" b="1" baseline="30000" dirty="0" smtClean="0">
                <a:solidFill>
                  <a:schemeClr val="tx2">
                    <a:lumMod val="75000"/>
                  </a:schemeClr>
                </a:solidFill>
                <a:latin typeface="Corbel" pitchFamily="34" charset="0"/>
              </a:rPr>
              <a:t>-</a:t>
            </a:r>
            <a:endParaRPr lang="el-GR" sz="3000" b="1" dirty="0">
              <a:solidFill>
                <a:schemeClr val="tx2">
                  <a:lumMod val="75000"/>
                </a:schemeClr>
              </a:solidFill>
            </a:endParaRPr>
          </a:p>
        </p:txBody>
      </p:sp>
      <p:pic>
        <p:nvPicPr>
          <p:cNvPr id="8" name="5 - Θέση περιεχομένου" descr="Cellular mechanism for proximal tubule H+ and HCO3− transport.jpg"/>
          <p:cNvPicPr>
            <a:picLocks noGrp="1" noChangeAspect="1"/>
          </p:cNvPicPr>
          <p:nvPr>
            <p:ph idx="1"/>
          </p:nvPr>
        </p:nvPicPr>
        <p:blipFill>
          <a:blip r:embed="rId2" cstate="print"/>
          <a:stretch>
            <a:fillRect/>
          </a:stretch>
        </p:blipFill>
        <p:spPr>
          <a:xfrm>
            <a:off x="2411761" y="1451690"/>
            <a:ext cx="5184576" cy="3620704"/>
          </a:xfrm>
        </p:spPr>
      </p:pic>
      <p:sp>
        <p:nvSpPr>
          <p:cNvPr id="21" name="Rectangle 70"/>
          <p:cNvSpPr>
            <a:spLocks noChangeArrowheads="1"/>
          </p:cNvSpPr>
          <p:nvPr/>
        </p:nvSpPr>
        <p:spPr bwMode="auto">
          <a:xfrm>
            <a:off x="2808000" y="3168000"/>
            <a:ext cx="421910" cy="338554"/>
          </a:xfrm>
          <a:prstGeom prst="rect">
            <a:avLst/>
          </a:prstGeom>
          <a:noFill/>
          <a:ln w="9525">
            <a:noFill/>
            <a:miter lim="800000"/>
            <a:headEnd/>
            <a:tailEnd/>
          </a:ln>
          <a:effectLst/>
        </p:spPr>
        <p:txBody>
          <a:bodyPr wrap="none">
            <a:spAutoFit/>
          </a:bodyPr>
          <a:lstStyle/>
          <a:p>
            <a:r>
              <a:rPr lang="en-US" sz="1600" dirty="0" smtClean="0"/>
              <a:t>Cl</a:t>
            </a:r>
            <a:r>
              <a:rPr lang="en-US" sz="1600" baseline="30000" dirty="0" smtClean="0"/>
              <a:t>-</a:t>
            </a:r>
            <a:endParaRPr lang="el-GR" sz="1600" dirty="0"/>
          </a:p>
        </p:txBody>
      </p:sp>
      <p:cxnSp>
        <p:nvCxnSpPr>
          <p:cNvPr id="22" name="21 - Ευθεία γραμμή σύνδεσης"/>
          <p:cNvCxnSpPr/>
          <p:nvPr/>
        </p:nvCxnSpPr>
        <p:spPr>
          <a:xfrm rot="5400000">
            <a:off x="2844000" y="3168000"/>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2844000" y="3168000"/>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flipH="1">
            <a:off x="3204000" y="2520000"/>
            <a:ext cx="618515" cy="543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3204000" y="2520000"/>
            <a:ext cx="618515" cy="543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73"/>
          <p:cNvSpPr>
            <a:spLocks noChangeAspect="1" noChangeArrowheads="1"/>
          </p:cNvSpPr>
          <p:nvPr/>
        </p:nvSpPr>
        <p:spPr bwMode="auto">
          <a:xfrm>
            <a:off x="6156000" y="2952000"/>
            <a:ext cx="421276" cy="370054"/>
          </a:xfrm>
          <a:prstGeom prst="ellipse">
            <a:avLst/>
          </a:prstGeom>
          <a:solidFill>
            <a:schemeClr val="bg1"/>
          </a:solidFill>
          <a:ln w="9525">
            <a:solidFill>
              <a:schemeClr val="tx1"/>
            </a:solidFill>
            <a:round/>
            <a:headEnd/>
            <a:tailEnd/>
          </a:ln>
          <a:effectLst/>
        </p:spPr>
        <p:txBody>
          <a:bodyPr wrap="none" anchor="ctr"/>
          <a:lstStyle/>
          <a:p>
            <a:pPr algn="ctr"/>
            <a:r>
              <a:rPr lang="en-US" sz="900" b="1" dirty="0" smtClean="0">
                <a:solidFill>
                  <a:srgbClr val="0070C0"/>
                </a:solidFill>
                <a:latin typeface="Corbel" pitchFamily="34" charset="0"/>
              </a:rPr>
              <a:t>InsR</a:t>
            </a:r>
            <a:r>
              <a:rPr lang="el-GR" sz="900" b="1" dirty="0" smtClean="0">
                <a:solidFill>
                  <a:srgbClr val="0070C0"/>
                </a:solidFill>
                <a:latin typeface="Corbel" pitchFamily="34" charset="0"/>
              </a:rPr>
              <a:t>-</a:t>
            </a:r>
            <a:r>
              <a:rPr lang="en-US" sz="900" b="1" dirty="0" smtClean="0">
                <a:solidFill>
                  <a:srgbClr val="0070C0"/>
                </a:solidFill>
                <a:latin typeface="Corbel" pitchFamily="34" charset="0"/>
              </a:rPr>
              <a:t>RR</a:t>
            </a:r>
            <a:endParaRPr lang="en-US" sz="900" b="1" dirty="0" smtClean="0">
              <a:solidFill>
                <a:srgbClr val="0070C0"/>
              </a:solidFill>
              <a:latin typeface="Corbel" pitchFamily="34" charset="0"/>
              <a:cs typeface="Arial" pitchFamily="34" charset="0"/>
            </a:endParaRPr>
          </a:p>
        </p:txBody>
      </p:sp>
      <p:sp>
        <p:nvSpPr>
          <p:cNvPr id="28" name="27 - TextBox"/>
          <p:cNvSpPr txBox="1"/>
          <p:nvPr/>
        </p:nvSpPr>
        <p:spPr>
          <a:xfrm>
            <a:off x="6552000" y="2988000"/>
            <a:ext cx="900288" cy="338554"/>
          </a:xfrm>
          <a:prstGeom prst="rect">
            <a:avLst/>
          </a:prstGeom>
          <a:noFill/>
        </p:spPr>
        <p:txBody>
          <a:bodyPr wrap="square" rtlCol="0">
            <a:spAutoFit/>
          </a:bodyPr>
          <a:lstStyle/>
          <a:p>
            <a:r>
              <a:rPr lang="en-US" sz="1600" b="1" dirty="0" smtClean="0">
                <a:solidFill>
                  <a:srgbClr val="0070C0"/>
                </a:solidFill>
                <a:latin typeface="Corbel" pitchFamily="34" charset="0"/>
                <a:cs typeface="Times New Roman" pitchFamily="18" charset="0"/>
                <a:sym typeface="Symbol"/>
              </a:rPr>
              <a:t> </a:t>
            </a:r>
            <a:r>
              <a:rPr lang="en-US" sz="1600" b="1" dirty="0" smtClean="0">
                <a:solidFill>
                  <a:srgbClr val="0070C0"/>
                </a:solidFill>
                <a:latin typeface="Corbel" pitchFamily="34" charset="0"/>
                <a:sym typeface="Symbol"/>
              </a:rPr>
              <a:t>HC</a:t>
            </a:r>
            <a:r>
              <a:rPr lang="en-US" sz="1600" b="1" dirty="0" smtClean="0">
                <a:solidFill>
                  <a:srgbClr val="0070C0"/>
                </a:solidFill>
                <a:latin typeface="Corbel" pitchFamily="34" charset="0"/>
              </a:rPr>
              <a:t>O</a:t>
            </a:r>
            <a:r>
              <a:rPr lang="en-US" sz="1400" b="1" baseline="-25000" dirty="0" smtClean="0">
                <a:solidFill>
                  <a:srgbClr val="0070C0"/>
                </a:solidFill>
                <a:latin typeface="Arial" pitchFamily="34" charset="0"/>
                <a:cs typeface="Arial" pitchFamily="34" charset="0"/>
              </a:rPr>
              <a:t>3</a:t>
            </a:r>
            <a:r>
              <a:rPr lang="en-US" sz="1400" b="1" baseline="30000" dirty="0" smtClean="0">
                <a:solidFill>
                  <a:srgbClr val="0070C0"/>
                </a:solidFill>
                <a:latin typeface="Arial" pitchFamily="34" charset="0"/>
                <a:cs typeface="Arial" pitchFamily="34" charset="0"/>
              </a:rPr>
              <a:t>-</a:t>
            </a:r>
            <a:endParaRPr lang="el-GR" sz="1600" b="1" dirty="0">
              <a:solidFill>
                <a:srgbClr val="0070C0"/>
              </a:solidFill>
              <a:latin typeface="Corbel" pitchFamily="34" charset="0"/>
            </a:endParaRPr>
          </a:p>
        </p:txBody>
      </p:sp>
      <p:sp>
        <p:nvSpPr>
          <p:cNvPr id="29" name="Text Box 4">
            <a:extLst>
              <a:ext uri="{FF2B5EF4-FFF2-40B4-BE49-F238E27FC236}">
                <a16:creationId xmlns="" xmlns:a16="http://schemas.microsoft.com/office/drawing/2014/main" id="{7B1FDC90-86A4-48D3-AB68-350DA6A911E9}"/>
              </a:ext>
            </a:extLst>
          </p:cNvPr>
          <p:cNvSpPr txBox="1">
            <a:spLocks noChangeArrowheads="1"/>
          </p:cNvSpPr>
          <p:nvPr/>
        </p:nvSpPr>
        <p:spPr bwMode="auto">
          <a:xfrm>
            <a:off x="3995936" y="5460375"/>
            <a:ext cx="3600400" cy="272881"/>
          </a:xfrm>
          <a:prstGeom prst="rect">
            <a:avLst/>
          </a:prstGeom>
          <a:noFill/>
          <a:ln w="9525">
            <a:noFill/>
            <a:round/>
            <a:headEnd/>
            <a:tailEnd/>
          </a:ln>
          <a:effectLst/>
        </p:spPr>
        <p:txBody>
          <a:bodyPr lIns="0" tIns="0" rIns="0" bIns="0"/>
          <a:lstStyle/>
          <a:p>
            <a:pPr algn="r"/>
            <a:r>
              <a:rPr lang="en-US" sz="1400" b="1" i="1" dirty="0" smtClean="0">
                <a:solidFill>
                  <a:srgbClr val="0070C0"/>
                </a:solidFill>
                <a:latin typeface="Corbel" panose="020B0503020204020204" pitchFamily="34" charset="0"/>
              </a:rPr>
              <a:t>Hamm, </a:t>
            </a:r>
            <a:r>
              <a:rPr lang="en-US" sz="1400" b="1" i="1" dirty="0">
                <a:solidFill>
                  <a:srgbClr val="0070C0"/>
                </a:solidFill>
                <a:latin typeface="Corbel" panose="020B0503020204020204" pitchFamily="34" charset="0"/>
              </a:rPr>
              <a:t>Clin J Am Soc Nephrol </a:t>
            </a:r>
            <a:r>
              <a:rPr lang="en-US" sz="1200" b="1" i="1" dirty="0">
                <a:solidFill>
                  <a:srgbClr val="0070C0"/>
                </a:solidFill>
                <a:latin typeface="Arial" panose="020B0604020202020204" pitchFamily="34" charset="0"/>
                <a:cs typeface="Arial" panose="020B0604020202020204" pitchFamily="34" charset="0"/>
              </a:rPr>
              <a:t>10:2232, 2015</a:t>
            </a:r>
            <a:endParaRPr lang="el-GR" sz="1200" b="1" i="1"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a:solidFill>
                  <a:schemeClr val="tx2">
                    <a:lumMod val="75000"/>
                  </a:schemeClr>
                </a:solidFill>
              </a:rPr>
              <a:t>ΧΕΙΡΙΣΜΟΣ  ΤΟΥ</a:t>
            </a:r>
            <a:r>
              <a:rPr lang="el-GR" sz="3200" b="1" dirty="0">
                <a:solidFill>
                  <a:schemeClr val="tx2">
                    <a:lumMod val="75000"/>
                  </a:schemeClr>
                </a:solidFill>
              </a:rPr>
              <a:t>  </a:t>
            </a:r>
            <a:r>
              <a:rPr lang="el-GR" sz="2800" b="1" dirty="0">
                <a:solidFill>
                  <a:schemeClr val="tx2">
                    <a:lumMod val="75000"/>
                  </a:schemeClr>
                </a:solidFill>
              </a:rPr>
              <a:t>ΝΗ</a:t>
            </a:r>
            <a:r>
              <a:rPr lang="el-GR" sz="2400" b="1" baseline="-25000" dirty="0">
                <a:solidFill>
                  <a:schemeClr val="tx2">
                    <a:lumMod val="75000"/>
                  </a:schemeClr>
                </a:solidFill>
                <a:latin typeface="Arial" pitchFamily="34" charset="0"/>
                <a:cs typeface="Arial" pitchFamily="34" charset="0"/>
              </a:rPr>
              <a:t>4</a:t>
            </a:r>
            <a:r>
              <a:rPr lang="el-GR" sz="2400" b="1" baseline="30000" dirty="0">
                <a:solidFill>
                  <a:schemeClr val="tx2">
                    <a:lumMod val="75000"/>
                  </a:schemeClr>
                </a:solidFill>
                <a:latin typeface="Arial" pitchFamily="34" charset="0"/>
                <a:cs typeface="Arial" pitchFamily="34" charset="0"/>
              </a:rPr>
              <a:t>+</a:t>
            </a:r>
            <a:r>
              <a:rPr lang="el-GR" sz="2800" b="1" dirty="0">
                <a:solidFill>
                  <a:schemeClr val="tx2">
                    <a:lumMod val="75000"/>
                  </a:schemeClr>
                </a:solidFill>
                <a:latin typeface="Arial" pitchFamily="34" charset="0"/>
                <a:cs typeface="Arial" pitchFamily="34" charset="0"/>
              </a:rPr>
              <a:t>  </a:t>
            </a:r>
            <a:r>
              <a:rPr lang="el-GR" sz="2800" b="1" dirty="0">
                <a:solidFill>
                  <a:schemeClr val="tx2">
                    <a:lumMod val="75000"/>
                  </a:schemeClr>
                </a:solidFill>
                <a:cs typeface="Arial" pitchFamily="34" charset="0"/>
              </a:rPr>
              <a:t>ΑΠΟ  ΤΟΥΣ  ΝΕΦΡΟΥΣ</a:t>
            </a:r>
            <a:endParaRPr lang="el-GR" sz="3200" b="1" dirty="0">
              <a:solidFill>
                <a:schemeClr val="tx2">
                  <a:lumMod val="75000"/>
                </a:schemeClr>
              </a:solidFill>
            </a:endParaRPr>
          </a:p>
        </p:txBody>
      </p:sp>
      <p:pic>
        <p:nvPicPr>
          <p:cNvPr id="5" name="4 - Θέση περιεχομένου" descr="1 Renal handling of NH4+..JPG"/>
          <p:cNvPicPr>
            <a:picLocks noGrp="1" noChangeAspect="1"/>
          </p:cNvPicPr>
          <p:nvPr>
            <p:ph sz="half" idx="1"/>
          </p:nvPr>
        </p:nvPicPr>
        <p:blipFill>
          <a:blip r:embed="rId2" cstate="print"/>
          <a:stretch>
            <a:fillRect/>
          </a:stretch>
        </p:blipFill>
        <p:spPr>
          <a:xfrm>
            <a:off x="1872000" y="1484784"/>
            <a:ext cx="3848100" cy="2933700"/>
          </a:xfrm>
        </p:spPr>
      </p:pic>
      <p:pic>
        <p:nvPicPr>
          <p:cNvPr id="6" name="5 - Θέση περιεχομένου" descr="2 Renal handling of NH4+..JPG"/>
          <p:cNvPicPr>
            <a:picLocks noGrp="1" noChangeAspect="1"/>
          </p:cNvPicPr>
          <p:nvPr>
            <p:ph sz="half" idx="2"/>
          </p:nvPr>
        </p:nvPicPr>
        <p:blipFill>
          <a:blip r:embed="rId3" cstate="print"/>
          <a:stretch>
            <a:fillRect/>
          </a:stretch>
        </p:blipFill>
        <p:spPr>
          <a:xfrm>
            <a:off x="5652120" y="2016000"/>
            <a:ext cx="2495550" cy="4152900"/>
          </a:xfrm>
        </p:spPr>
      </p:pic>
      <p:sp>
        <p:nvSpPr>
          <p:cNvPr id="7" name="6 - Έλλειψη"/>
          <p:cNvSpPr>
            <a:spLocks/>
          </p:cNvSpPr>
          <p:nvPr/>
        </p:nvSpPr>
        <p:spPr>
          <a:xfrm>
            <a:off x="2808000" y="2916000"/>
            <a:ext cx="399212" cy="30243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Έλλειψη"/>
          <p:cNvSpPr>
            <a:spLocks/>
          </p:cNvSpPr>
          <p:nvPr/>
        </p:nvSpPr>
        <p:spPr>
          <a:xfrm>
            <a:off x="5076000" y="2880000"/>
            <a:ext cx="399212" cy="30243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Έλλειψη"/>
          <p:cNvSpPr>
            <a:spLocks/>
          </p:cNvSpPr>
          <p:nvPr/>
        </p:nvSpPr>
        <p:spPr>
          <a:xfrm>
            <a:off x="6840000" y="4464000"/>
            <a:ext cx="399212" cy="30243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Text Box 4"/>
          <p:cNvSpPr txBox="1">
            <a:spLocks noChangeArrowheads="1"/>
          </p:cNvSpPr>
          <p:nvPr/>
        </p:nvSpPr>
        <p:spPr bwMode="auto">
          <a:xfrm>
            <a:off x="4932040" y="6413773"/>
            <a:ext cx="3743523" cy="255587"/>
          </a:xfrm>
          <a:prstGeom prst="rect">
            <a:avLst/>
          </a:prstGeom>
          <a:noFill/>
          <a:ln w="9525">
            <a:noFill/>
            <a:round/>
            <a:headEnd/>
            <a:tailEnd/>
          </a:ln>
          <a:effectLst/>
        </p:spPr>
        <p:txBody>
          <a:bodyPr lIns="0" tIns="0" rIns="0" bIns="0"/>
          <a:lstStyle/>
          <a:p>
            <a:pPr algn="r">
              <a:tabLst>
                <a:tab pos="723900" algn="l"/>
                <a:tab pos="1447800" algn="l"/>
                <a:tab pos="2171700" algn="l"/>
                <a:tab pos="2895600" algn="l"/>
                <a:tab pos="3619500" algn="l"/>
              </a:tabLst>
            </a:pPr>
            <a:r>
              <a:rPr lang="en-GB" sz="1400" b="1" i="1" dirty="0" err="1" smtClean="0">
                <a:solidFill>
                  <a:srgbClr val="0070C0"/>
                </a:solidFill>
                <a:latin typeface="Corbel" pitchFamily="34" charset="0"/>
                <a:ea typeface="msgothic" charset="0"/>
                <a:cs typeface="msgothic" charset="0"/>
              </a:rPr>
              <a:t>Koeppen</a:t>
            </a:r>
            <a:r>
              <a:rPr lang="el-GR" sz="1400" b="1" i="1" dirty="0" smtClean="0">
                <a:solidFill>
                  <a:srgbClr val="0070C0"/>
                </a:solidFill>
                <a:latin typeface="Corbel" pitchFamily="34" charset="0"/>
                <a:ea typeface="msgothic" charset="0"/>
                <a:cs typeface="msgothic" charset="0"/>
              </a:rPr>
              <a:t>,</a:t>
            </a:r>
            <a:r>
              <a:rPr lang="en-GB" sz="1400" b="1" i="1" dirty="0" smtClean="0">
                <a:solidFill>
                  <a:srgbClr val="0070C0"/>
                </a:solidFill>
                <a:latin typeface="Corbel" pitchFamily="34" charset="0"/>
                <a:ea typeface="msgothic" charset="0"/>
                <a:cs typeface="msgothic" charset="0"/>
              </a:rPr>
              <a:t> </a:t>
            </a:r>
            <a:r>
              <a:rPr lang="en-GB" sz="1400" b="1" i="1" dirty="0">
                <a:solidFill>
                  <a:srgbClr val="0070C0"/>
                </a:solidFill>
                <a:latin typeface="Corbel" pitchFamily="34" charset="0"/>
                <a:ea typeface="msgothic" charset="0"/>
                <a:cs typeface="msgothic" charset="0"/>
              </a:rPr>
              <a:t>Advan in Physiol </a:t>
            </a:r>
            <a:r>
              <a:rPr lang="en-GB" sz="1400" b="1" i="1" dirty="0" smtClean="0">
                <a:solidFill>
                  <a:srgbClr val="0070C0"/>
                </a:solidFill>
                <a:latin typeface="Corbel" pitchFamily="34" charset="0"/>
                <a:ea typeface="msgothic" charset="0"/>
                <a:cs typeface="msgothic" charset="0"/>
              </a:rPr>
              <a:t>Edu</a:t>
            </a:r>
            <a:r>
              <a:rPr lang="en-US" sz="1400" b="1" i="1" dirty="0" smtClean="0">
                <a:solidFill>
                  <a:srgbClr val="0070C0"/>
                </a:solidFill>
                <a:latin typeface="Corbel" pitchFamily="34" charset="0"/>
                <a:ea typeface="msgothic" charset="0"/>
                <a:cs typeface="msgothic" charset="0"/>
              </a:rPr>
              <a:t> </a:t>
            </a:r>
            <a:r>
              <a:rPr lang="en-GB" sz="1200" b="1" i="1" dirty="0" smtClean="0">
                <a:solidFill>
                  <a:srgbClr val="0070C0"/>
                </a:solidFill>
                <a:latin typeface="Arial" charset="0"/>
                <a:ea typeface="msgothic" charset="0"/>
                <a:cs typeface="msgothic" charset="0"/>
              </a:rPr>
              <a:t>33:275, 2009</a:t>
            </a:r>
            <a:endParaRPr lang="en-GB" sz="1200" b="1" i="1" dirty="0">
              <a:solidFill>
                <a:srgbClr val="0070C0"/>
              </a:solidFill>
              <a:latin typeface="Arial" charset="0"/>
              <a:ea typeface="msgothic" charset="0"/>
              <a:cs typeface="msgothic" charset="0"/>
            </a:endParaRPr>
          </a:p>
        </p:txBody>
      </p:sp>
      <p:sp>
        <p:nvSpPr>
          <p:cNvPr id="15" name="14 - TextBox"/>
          <p:cNvSpPr txBox="1"/>
          <p:nvPr/>
        </p:nvSpPr>
        <p:spPr>
          <a:xfrm>
            <a:off x="1547664" y="4563705"/>
            <a:ext cx="4320480" cy="1169551"/>
          </a:xfrm>
          <a:prstGeom prst="rect">
            <a:avLst/>
          </a:prstGeom>
          <a:noFill/>
        </p:spPr>
        <p:txBody>
          <a:bodyPr wrap="square" rtlCol="0">
            <a:spAutoFit/>
          </a:bodyPr>
          <a:lstStyle/>
          <a:p>
            <a:pPr marL="173038" indent="-173038">
              <a:buFont typeface="Arial" pitchFamily="34" charset="0"/>
              <a:buChar char="•"/>
            </a:pPr>
            <a:r>
              <a:rPr lang="el-GR" sz="1400" b="1" dirty="0"/>
              <a:t>Το </a:t>
            </a:r>
            <a:r>
              <a:rPr lang="en-US" sz="1400" b="1" dirty="0">
                <a:latin typeface="Corbel" pitchFamily="34" charset="0"/>
              </a:rPr>
              <a:t>NH</a:t>
            </a:r>
            <a:r>
              <a:rPr lang="en-US" sz="1200" b="1" baseline="-25000" dirty="0">
                <a:latin typeface="Arial" pitchFamily="34" charset="0"/>
                <a:cs typeface="Arial" pitchFamily="34" charset="0"/>
              </a:rPr>
              <a:t>4</a:t>
            </a:r>
            <a:r>
              <a:rPr lang="en-US" sz="1200" b="1" baseline="30000" dirty="0">
                <a:latin typeface="Arial" pitchFamily="34" charset="0"/>
                <a:cs typeface="Arial" pitchFamily="34" charset="0"/>
              </a:rPr>
              <a:t>+</a:t>
            </a:r>
            <a:r>
              <a:rPr lang="en-US" sz="1200" b="1" dirty="0">
                <a:latin typeface="Arial" pitchFamily="34" charset="0"/>
                <a:cs typeface="Arial" pitchFamily="34" charset="0"/>
              </a:rPr>
              <a:t> </a:t>
            </a:r>
            <a:r>
              <a:rPr lang="el-GR" sz="1400" b="1" dirty="0">
                <a:latin typeface="Corbel" pitchFamily="34" charset="0"/>
                <a:cs typeface="Arial" pitchFamily="34" charset="0"/>
              </a:rPr>
              <a:t>εκκρίνεται στο εγγύς αντί </a:t>
            </a:r>
            <a:r>
              <a:rPr lang="en-US" sz="1400" b="1" dirty="0">
                <a:latin typeface="Corbel" pitchFamily="34" charset="0"/>
                <a:cs typeface="Arial" pitchFamily="34" charset="0"/>
              </a:rPr>
              <a:t>H</a:t>
            </a:r>
            <a:r>
              <a:rPr lang="en-US" sz="1400" b="1" baseline="30000" dirty="0">
                <a:latin typeface="Corbel" pitchFamily="34" charset="0"/>
                <a:cs typeface="Arial" pitchFamily="34" charset="0"/>
              </a:rPr>
              <a:t>+</a:t>
            </a:r>
            <a:r>
              <a:rPr lang="en-US" sz="1400" b="1" dirty="0">
                <a:latin typeface="Corbel" pitchFamily="34" charset="0"/>
                <a:cs typeface="Arial" pitchFamily="34" charset="0"/>
              </a:rPr>
              <a:t> </a:t>
            </a:r>
            <a:r>
              <a:rPr lang="el-GR" sz="1400" b="1" dirty="0">
                <a:latin typeface="Corbel" pitchFamily="34" charset="0"/>
                <a:cs typeface="Arial" pitchFamily="34" charset="0"/>
              </a:rPr>
              <a:t>με τον </a:t>
            </a:r>
            <a:r>
              <a:rPr lang="en-US" sz="1400" b="1" dirty="0">
                <a:latin typeface="Corbel" pitchFamily="34" charset="0"/>
                <a:cs typeface="Arial" pitchFamily="34" charset="0"/>
              </a:rPr>
              <a:t>NHE</a:t>
            </a:r>
            <a:r>
              <a:rPr lang="en-US" sz="1200" b="1" dirty="0">
                <a:latin typeface="Arial" pitchFamily="34" charset="0"/>
                <a:cs typeface="Arial" pitchFamily="34" charset="0"/>
              </a:rPr>
              <a:t>3</a:t>
            </a:r>
          </a:p>
          <a:p>
            <a:pPr marL="173038" indent="-173038">
              <a:buFont typeface="Arial" pitchFamily="34" charset="0"/>
              <a:buChar char="•"/>
            </a:pPr>
            <a:r>
              <a:rPr lang="el-GR" sz="1400" b="1" dirty="0">
                <a:cs typeface="Arial" pitchFamily="34" charset="0"/>
              </a:rPr>
              <a:t>Επαναρροφάται στο </a:t>
            </a:r>
            <a:r>
              <a:rPr lang="en-US" sz="1400" b="1" dirty="0">
                <a:latin typeface="Corbel" pitchFamily="34" charset="0"/>
                <a:cs typeface="Arial" pitchFamily="34" charset="0"/>
              </a:rPr>
              <a:t>TAL</a:t>
            </a:r>
            <a:r>
              <a:rPr lang="en-US" sz="1400" b="1" dirty="0">
                <a:cs typeface="Arial" pitchFamily="34" charset="0"/>
              </a:rPr>
              <a:t> </a:t>
            </a:r>
            <a:r>
              <a:rPr lang="el-GR" sz="1400" b="1" dirty="0">
                <a:cs typeface="Arial" pitchFamily="34" charset="0"/>
              </a:rPr>
              <a:t>αντί </a:t>
            </a:r>
            <a:r>
              <a:rPr lang="en-US" sz="1400" b="1" dirty="0">
                <a:latin typeface="Corbel" pitchFamily="34" charset="0"/>
                <a:cs typeface="Arial" pitchFamily="34" charset="0"/>
              </a:rPr>
              <a:t>K</a:t>
            </a:r>
            <a:r>
              <a:rPr lang="en-US" sz="1400" b="1" baseline="30000" dirty="0">
                <a:latin typeface="Corbel" pitchFamily="34" charset="0"/>
                <a:cs typeface="Arial" pitchFamily="34" charset="0"/>
              </a:rPr>
              <a:t>+ </a:t>
            </a:r>
            <a:r>
              <a:rPr lang="en-US" sz="1400" dirty="0">
                <a:latin typeface="Corbel" pitchFamily="34" charset="0"/>
                <a:cs typeface="Arial" pitchFamily="34" charset="0"/>
              </a:rPr>
              <a:t> </a:t>
            </a:r>
            <a:r>
              <a:rPr lang="el-GR" sz="1400" b="1" dirty="0">
                <a:latin typeface="Corbel" pitchFamily="34" charset="0"/>
                <a:cs typeface="Arial" pitchFamily="34" charset="0"/>
              </a:rPr>
              <a:t>με τον </a:t>
            </a:r>
            <a:r>
              <a:rPr lang="en-US" sz="1400" b="1" dirty="0">
                <a:latin typeface="Corbel" pitchFamily="34" charset="0"/>
                <a:cs typeface="Arial" pitchFamily="34" charset="0"/>
              </a:rPr>
              <a:t>NKCC</a:t>
            </a:r>
            <a:r>
              <a:rPr lang="en-US" sz="1200" b="1" dirty="0">
                <a:latin typeface="Arial" pitchFamily="34" charset="0"/>
                <a:cs typeface="Arial" pitchFamily="34" charset="0"/>
              </a:rPr>
              <a:t>2</a:t>
            </a:r>
          </a:p>
          <a:p>
            <a:pPr marL="173038" indent="-173038">
              <a:buFont typeface="Arial" pitchFamily="34" charset="0"/>
              <a:buChar char="•"/>
            </a:pPr>
            <a:r>
              <a:rPr lang="el-GR" sz="1400" b="1" dirty="0">
                <a:cs typeface="Arial" pitchFamily="34" charset="0"/>
              </a:rPr>
              <a:t>Υψηλή συγκέντρωση </a:t>
            </a:r>
            <a:r>
              <a:rPr lang="en-US" sz="1400" b="1" dirty="0">
                <a:latin typeface="Corbel" pitchFamily="34" charset="0"/>
                <a:cs typeface="Arial" pitchFamily="34" charset="0"/>
              </a:rPr>
              <a:t>NH</a:t>
            </a:r>
            <a:r>
              <a:rPr lang="en-US" sz="1200" b="1" dirty="0">
                <a:latin typeface="Arial" pitchFamily="34" charset="0"/>
                <a:cs typeface="Arial" pitchFamily="34" charset="0"/>
              </a:rPr>
              <a:t>3</a:t>
            </a:r>
            <a:r>
              <a:rPr lang="en-US" sz="1400" b="1" dirty="0">
                <a:latin typeface="Arial" pitchFamily="34" charset="0"/>
                <a:cs typeface="Arial" pitchFamily="34" charset="0"/>
              </a:rPr>
              <a:t>/</a:t>
            </a:r>
            <a:r>
              <a:rPr lang="en-US" sz="1400" b="1" dirty="0">
                <a:latin typeface="Corbel" pitchFamily="34" charset="0"/>
                <a:cs typeface="Arial" pitchFamily="34" charset="0"/>
              </a:rPr>
              <a:t>NH</a:t>
            </a:r>
            <a:r>
              <a:rPr lang="en-US" sz="1200" b="1" dirty="0">
                <a:latin typeface="Arial" pitchFamily="34" charset="0"/>
                <a:cs typeface="Arial" pitchFamily="34" charset="0"/>
              </a:rPr>
              <a:t>4</a:t>
            </a:r>
            <a:r>
              <a:rPr lang="en-US" sz="1200" b="1" baseline="30000" dirty="0">
                <a:latin typeface="Arial" pitchFamily="34" charset="0"/>
                <a:cs typeface="Arial" pitchFamily="34" charset="0"/>
              </a:rPr>
              <a:t>+</a:t>
            </a:r>
            <a:r>
              <a:rPr lang="en-US" sz="1200" b="1" dirty="0">
                <a:latin typeface="Arial" pitchFamily="34" charset="0"/>
                <a:cs typeface="Arial" pitchFamily="34" charset="0"/>
              </a:rPr>
              <a:t> </a:t>
            </a:r>
            <a:r>
              <a:rPr lang="el-GR" sz="1400" b="1" dirty="0">
                <a:cs typeface="Arial" pitchFamily="34" charset="0"/>
              </a:rPr>
              <a:t>στον μυελό</a:t>
            </a:r>
          </a:p>
          <a:p>
            <a:pPr marL="173038" indent="-173038">
              <a:buFont typeface="Arial" pitchFamily="34" charset="0"/>
              <a:buChar char="•"/>
            </a:pPr>
            <a:r>
              <a:rPr lang="el-GR" sz="1400" b="1" dirty="0">
                <a:cs typeface="Arial" pitchFamily="34" charset="0"/>
              </a:rPr>
              <a:t>Έκκριση </a:t>
            </a:r>
            <a:r>
              <a:rPr lang="en-US" sz="1400" b="1" dirty="0">
                <a:latin typeface="Corbel" pitchFamily="34" charset="0"/>
                <a:cs typeface="Arial" pitchFamily="34" charset="0"/>
              </a:rPr>
              <a:t>NH</a:t>
            </a:r>
            <a:r>
              <a:rPr lang="en-US" sz="1200" b="1" dirty="0">
                <a:latin typeface="Arial" pitchFamily="34" charset="0"/>
                <a:cs typeface="Arial" pitchFamily="34" charset="0"/>
              </a:rPr>
              <a:t>3</a:t>
            </a:r>
            <a:r>
              <a:rPr lang="en-US" sz="1400" b="1" dirty="0">
                <a:latin typeface="Arial" pitchFamily="34" charset="0"/>
                <a:cs typeface="Arial" pitchFamily="34" charset="0"/>
              </a:rPr>
              <a:t>/</a:t>
            </a:r>
            <a:r>
              <a:rPr lang="en-US" sz="1400" b="1" dirty="0">
                <a:latin typeface="Corbel" pitchFamily="34" charset="0"/>
                <a:cs typeface="Arial" pitchFamily="34" charset="0"/>
              </a:rPr>
              <a:t>NH</a:t>
            </a:r>
            <a:r>
              <a:rPr lang="en-US" sz="1200" b="1" dirty="0">
                <a:latin typeface="Arial" pitchFamily="34" charset="0"/>
                <a:cs typeface="Arial" pitchFamily="34" charset="0"/>
              </a:rPr>
              <a:t>4</a:t>
            </a:r>
            <a:r>
              <a:rPr lang="en-US" sz="1200" b="1" baseline="30000" dirty="0">
                <a:latin typeface="Arial" pitchFamily="34" charset="0"/>
                <a:cs typeface="Arial" pitchFamily="34" charset="0"/>
              </a:rPr>
              <a:t>+</a:t>
            </a:r>
            <a:r>
              <a:rPr lang="el-GR" sz="1400" b="1" dirty="0">
                <a:latin typeface="Corbel" pitchFamily="34" charset="0"/>
                <a:cs typeface="Arial" pitchFamily="34" charset="0"/>
              </a:rPr>
              <a:t> στο άπω σωληνάριο</a:t>
            </a:r>
          </a:p>
          <a:p>
            <a:pPr marL="173038" indent="-173038">
              <a:buFont typeface="Arial" pitchFamily="34" charset="0"/>
              <a:buChar char="•"/>
            </a:pPr>
            <a:r>
              <a:rPr lang="el-GR" sz="1400" b="1" dirty="0">
                <a:latin typeface="Corbel" pitchFamily="34" charset="0"/>
                <a:cs typeface="Arial" pitchFamily="34" charset="0"/>
              </a:rPr>
              <a:t>Τελική απέκκριση </a:t>
            </a:r>
            <a:r>
              <a:rPr lang="en-US" sz="1400" b="1" dirty="0">
                <a:latin typeface="Corbel" pitchFamily="34" charset="0"/>
              </a:rPr>
              <a:t>NH</a:t>
            </a:r>
            <a:r>
              <a:rPr lang="en-US" sz="1200" b="1" baseline="-25000" dirty="0">
                <a:latin typeface="Arial" pitchFamily="34" charset="0"/>
                <a:cs typeface="Arial" pitchFamily="34" charset="0"/>
              </a:rPr>
              <a:t>4</a:t>
            </a:r>
            <a:r>
              <a:rPr lang="en-US" sz="1200" b="1" baseline="30000" dirty="0">
                <a:latin typeface="Arial" pitchFamily="34" charset="0"/>
                <a:cs typeface="Arial" pitchFamily="34" charset="0"/>
              </a:rPr>
              <a:t>+</a:t>
            </a:r>
            <a:r>
              <a:rPr lang="el-GR" sz="1200" b="1" baseline="30000" dirty="0">
                <a:latin typeface="Arial" pitchFamily="34" charset="0"/>
                <a:cs typeface="Arial" pitchFamily="34" charset="0"/>
              </a:rPr>
              <a:t> </a:t>
            </a:r>
            <a:r>
              <a:rPr lang="el-GR" sz="1400" b="1" dirty="0">
                <a:latin typeface="Corbel" pitchFamily="34" charset="0"/>
                <a:cs typeface="Arial" pitchFamily="34" charset="0"/>
              </a:rPr>
              <a:t>στα ούρα</a:t>
            </a:r>
          </a:p>
        </p:txBody>
      </p:sp>
      <p:sp>
        <p:nvSpPr>
          <p:cNvPr id="16" name="15 - Έλλειψη"/>
          <p:cNvSpPr>
            <a:spLocks/>
          </p:cNvSpPr>
          <p:nvPr/>
        </p:nvSpPr>
        <p:spPr>
          <a:xfrm>
            <a:off x="5292000" y="4104000"/>
            <a:ext cx="399212" cy="302434"/>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500"/>
                                        <p:tgtEl>
                                          <p:spTgt spid="1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500"/>
                                        <p:tgtEl>
                                          <p:spTgt spid="15">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3738785-3C1D-4F9A-8EE7-74F88FDA70C9}"/>
              </a:ext>
            </a:extLst>
          </p:cNvPr>
          <p:cNvSpPr>
            <a:spLocks noGrp="1"/>
          </p:cNvSpPr>
          <p:nvPr>
            <p:ph type="title"/>
          </p:nvPr>
        </p:nvSpPr>
        <p:spPr>
          <a:xfrm>
            <a:off x="1160621" y="404664"/>
            <a:ext cx="7886700" cy="576548"/>
          </a:xfrm>
        </p:spPr>
        <p:txBody>
          <a:bodyPr>
            <a:noAutofit/>
          </a:bodyPr>
          <a:lstStyle/>
          <a:p>
            <a:pPr algn="ctr"/>
            <a:r>
              <a:rPr lang="el-GR" sz="3600" b="1" dirty="0">
                <a:solidFill>
                  <a:schemeClr val="tx2">
                    <a:lumMod val="75000"/>
                  </a:schemeClr>
                </a:solidFill>
              </a:rPr>
              <a:t>ΕΠΙΘΗΛΙΑΚΗ  ΜΕΤΑΦΟΡΑ  ΝΗ</a:t>
            </a:r>
            <a:r>
              <a:rPr lang="el-GR" sz="3200" b="1" baseline="-25000" dirty="0">
                <a:solidFill>
                  <a:schemeClr val="tx2">
                    <a:lumMod val="75000"/>
                  </a:schemeClr>
                </a:solidFill>
                <a:latin typeface="Arial" panose="020B0604020202020204" pitchFamily="34" charset="0"/>
                <a:cs typeface="Arial" panose="020B0604020202020204" pitchFamily="34" charset="0"/>
              </a:rPr>
              <a:t>4</a:t>
            </a:r>
            <a:r>
              <a:rPr lang="el-GR" sz="3600" b="1" baseline="30000" dirty="0">
                <a:solidFill>
                  <a:schemeClr val="tx2">
                    <a:lumMod val="75000"/>
                  </a:schemeClr>
                </a:solidFill>
              </a:rPr>
              <a:t>+</a:t>
            </a:r>
            <a:endParaRPr lang="el-GR" sz="3600" b="1" dirty="0">
              <a:solidFill>
                <a:schemeClr val="tx2">
                  <a:lumMod val="75000"/>
                </a:schemeClr>
              </a:solidFill>
            </a:endParaRPr>
          </a:p>
        </p:txBody>
      </p:sp>
      <p:sp>
        <p:nvSpPr>
          <p:cNvPr id="12" name="Text Box 4">
            <a:extLst>
              <a:ext uri="{FF2B5EF4-FFF2-40B4-BE49-F238E27FC236}">
                <a16:creationId xmlns="" xmlns:a16="http://schemas.microsoft.com/office/drawing/2014/main" id="{CBFD0E3D-9491-4AE2-902D-595DC78BB7A0}"/>
              </a:ext>
            </a:extLst>
          </p:cNvPr>
          <p:cNvSpPr txBox="1">
            <a:spLocks noChangeArrowheads="1"/>
          </p:cNvSpPr>
          <p:nvPr/>
        </p:nvSpPr>
        <p:spPr bwMode="auto">
          <a:xfrm>
            <a:off x="6228184" y="6093296"/>
            <a:ext cx="2448000" cy="255587"/>
          </a:xfrm>
          <a:prstGeom prst="rect">
            <a:avLst/>
          </a:prstGeom>
          <a:noFill/>
          <a:ln w="9525">
            <a:noFill/>
            <a:round/>
            <a:headEnd/>
            <a:tailEnd/>
          </a:ln>
          <a:effectLst/>
        </p:spPr>
        <p:txBody>
          <a:bodyPr lIns="0" tIns="0" rIns="0" bIns="0"/>
          <a:lstStyle/>
          <a:p>
            <a:pPr lvl="0" algn="r"/>
            <a:r>
              <a:rPr lang="en-US" sz="1400" b="1" i="1" dirty="0">
                <a:solidFill>
                  <a:srgbClr val="0070C0"/>
                </a:solidFill>
                <a:latin typeface="Corbel" panose="020B0503020204020204" pitchFamily="34" charset="0"/>
              </a:rPr>
              <a:t>Weiner, Physiol Rev </a:t>
            </a:r>
            <a:r>
              <a:rPr lang="en-US" sz="1200" b="1" i="1" dirty="0">
                <a:solidFill>
                  <a:srgbClr val="0070C0"/>
                </a:solidFill>
                <a:latin typeface="Arial" panose="020B0604020202020204" pitchFamily="34" charset="0"/>
                <a:cs typeface="Arial" panose="020B0604020202020204" pitchFamily="34" charset="0"/>
              </a:rPr>
              <a:t>97:465</a:t>
            </a:r>
            <a:r>
              <a:rPr lang="el-GR" sz="1200" b="1" i="1" dirty="0">
                <a:solidFill>
                  <a:srgbClr val="0070C0"/>
                </a:solidFill>
                <a:latin typeface="Arial" panose="020B0604020202020204" pitchFamily="34" charset="0"/>
                <a:cs typeface="Arial" panose="020B0604020202020204" pitchFamily="34" charset="0"/>
              </a:rPr>
              <a:t>, 2017</a:t>
            </a:r>
          </a:p>
        </p:txBody>
      </p:sp>
      <p:pic>
        <p:nvPicPr>
          <p:cNvPr id="6" name="Θέση περιεχομένου 4">
            <a:extLst>
              <a:ext uri="{FF2B5EF4-FFF2-40B4-BE49-F238E27FC236}">
                <a16:creationId xmlns="" xmlns:a16="http://schemas.microsoft.com/office/drawing/2014/main" id="{F73D7D02-5782-4E0B-929E-BB9B9E56B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484784"/>
            <a:ext cx="2710625" cy="2278285"/>
          </a:xfrm>
          <a:prstGeom prst="rect">
            <a:avLst/>
          </a:prstGeom>
        </p:spPr>
      </p:pic>
      <p:pic>
        <p:nvPicPr>
          <p:cNvPr id="5" name="Θέση περιεχομένου 4">
            <a:extLst>
              <a:ext uri="{FF2B5EF4-FFF2-40B4-BE49-F238E27FC236}">
                <a16:creationId xmlns="" xmlns:a16="http://schemas.microsoft.com/office/drawing/2014/main" id="{73F2DD85-3B59-45F6-905E-03B2FF6BDBAF}"/>
              </a:ext>
            </a:extLst>
          </p:cNvPr>
          <p:cNvPicPr>
            <a:picLocks noGrp="1" noChangeAspect="1"/>
          </p:cNvPicPr>
          <p:nvPr>
            <p:ph idx="1"/>
          </p:nvPr>
        </p:nvPicPr>
        <p:blipFill>
          <a:blip r:embed="rId4" cstate="print"/>
          <a:stretch>
            <a:fillRect/>
          </a:stretch>
        </p:blipFill>
        <p:spPr>
          <a:xfrm>
            <a:off x="1368003" y="1340770"/>
            <a:ext cx="4779645" cy="2569369"/>
          </a:xfrm>
        </p:spPr>
      </p:pic>
      <p:cxnSp>
        <p:nvCxnSpPr>
          <p:cNvPr id="8" name="7 - Ευθύγραμμο βέλος σύνδεσης"/>
          <p:cNvCxnSpPr/>
          <p:nvPr/>
        </p:nvCxnSpPr>
        <p:spPr>
          <a:xfrm rot="1140000" flipV="1">
            <a:off x="5112000" y="2448000"/>
            <a:ext cx="1008112" cy="32450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6 - Έλλειψη">
            <a:extLst>
              <a:ext uri="{FF2B5EF4-FFF2-40B4-BE49-F238E27FC236}">
                <a16:creationId xmlns="" xmlns:a16="http://schemas.microsoft.com/office/drawing/2014/main" id="{8D457704-6085-4DF5-9C60-3B439AEED047}"/>
              </a:ext>
            </a:extLst>
          </p:cNvPr>
          <p:cNvSpPr>
            <a:spLocks noChangeAspect="1"/>
          </p:cNvSpPr>
          <p:nvPr/>
        </p:nvSpPr>
        <p:spPr>
          <a:xfrm>
            <a:off x="2196000" y="3276005"/>
            <a:ext cx="531803" cy="3674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9" name="8 - Έλλειψη">
            <a:extLst>
              <a:ext uri="{FF2B5EF4-FFF2-40B4-BE49-F238E27FC236}">
                <a16:creationId xmlns="" xmlns:a16="http://schemas.microsoft.com/office/drawing/2014/main" id="{8D457704-6085-4DF5-9C60-3B439AEED047}"/>
              </a:ext>
            </a:extLst>
          </p:cNvPr>
          <p:cNvSpPr>
            <a:spLocks noChangeAspect="1"/>
          </p:cNvSpPr>
          <p:nvPr/>
        </p:nvSpPr>
        <p:spPr>
          <a:xfrm>
            <a:off x="6480000" y="2304000"/>
            <a:ext cx="579666" cy="3674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pic>
        <p:nvPicPr>
          <p:cNvPr id="13" name="16 - Θέση περιεχομένου" descr="Αμμωνιογέννεση.png"/>
          <p:cNvPicPr>
            <a:picLocks noChangeAspect="1"/>
          </p:cNvPicPr>
          <p:nvPr/>
        </p:nvPicPr>
        <p:blipFill>
          <a:blip r:embed="rId5" cstate="print"/>
          <a:stretch>
            <a:fillRect/>
          </a:stretch>
        </p:blipFill>
        <p:spPr>
          <a:xfrm>
            <a:off x="2195736" y="3924000"/>
            <a:ext cx="5257143" cy="1904762"/>
          </a:xfrm>
          <a:prstGeom prst="rect">
            <a:avLst/>
          </a:prstGeom>
        </p:spPr>
      </p:pic>
      <p:sp>
        <p:nvSpPr>
          <p:cNvPr id="14" name="13 - TextBox"/>
          <p:cNvSpPr txBox="1"/>
          <p:nvPr/>
        </p:nvSpPr>
        <p:spPr>
          <a:xfrm>
            <a:off x="2483768" y="5148000"/>
            <a:ext cx="1440160" cy="523220"/>
          </a:xfrm>
          <a:prstGeom prst="rect">
            <a:avLst/>
          </a:prstGeom>
          <a:noFill/>
        </p:spPr>
        <p:txBody>
          <a:bodyPr wrap="square" rtlCol="0">
            <a:spAutoFit/>
          </a:bodyPr>
          <a:lstStyle/>
          <a:p>
            <a:r>
              <a:rPr lang="el-GR" sz="1400" b="1" dirty="0" smtClean="0">
                <a:solidFill>
                  <a:schemeClr val="accent5">
                    <a:lumMod val="50000"/>
                  </a:schemeClr>
                </a:solidFill>
              </a:rPr>
              <a:t>ΕΓΓΥΣ </a:t>
            </a:r>
          </a:p>
          <a:p>
            <a:r>
              <a:rPr lang="el-GR" sz="1400" b="1" dirty="0" smtClean="0">
                <a:solidFill>
                  <a:schemeClr val="accent5">
                    <a:lumMod val="50000"/>
                  </a:schemeClr>
                </a:solidFill>
              </a:rPr>
              <a:t> ΣΩΛΗΝΑΡΙΟ</a:t>
            </a:r>
            <a:endParaRPr lang="el-GR" sz="1400" b="1" dirty="0">
              <a:solidFill>
                <a:schemeClr val="accent5">
                  <a:lumMod val="50000"/>
                </a:schemeClr>
              </a:solidFill>
            </a:endParaRPr>
          </a:p>
        </p:txBody>
      </p:sp>
      <p:sp>
        <p:nvSpPr>
          <p:cNvPr id="15" name="14 - Στρογγυλεμένο ορθογώνιο"/>
          <p:cNvSpPr>
            <a:spLocks/>
          </p:cNvSpPr>
          <p:nvPr/>
        </p:nvSpPr>
        <p:spPr>
          <a:xfrm>
            <a:off x="4320000" y="5616000"/>
            <a:ext cx="535802" cy="188661"/>
          </a:xfrm>
          <a:prstGeom prst="roundRect">
            <a:avLst/>
          </a:prstGeom>
          <a:noFill/>
          <a:ln w="25400">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6" name="15 - Στρογγυλεμένο ορθογώνιο"/>
          <p:cNvSpPr>
            <a:spLocks/>
          </p:cNvSpPr>
          <p:nvPr/>
        </p:nvSpPr>
        <p:spPr>
          <a:xfrm>
            <a:off x="5112000" y="5616000"/>
            <a:ext cx="543347" cy="199226"/>
          </a:xfrm>
          <a:prstGeom prst="roundRect">
            <a:avLst/>
          </a:prstGeom>
          <a:noFill/>
          <a:ln w="25400">
            <a:solidFill>
              <a:schemeClr val="accent2">
                <a:lumMod val="5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7" name="16 - Στρογγυλεμένο ορθογώνιο"/>
          <p:cNvSpPr>
            <a:spLocks noChangeAspect="1"/>
          </p:cNvSpPr>
          <p:nvPr/>
        </p:nvSpPr>
        <p:spPr>
          <a:xfrm>
            <a:off x="6408000" y="4788000"/>
            <a:ext cx="452789" cy="226393"/>
          </a:xfrm>
          <a:prstGeom prst="roundRect">
            <a:avLst/>
          </a:prstGeom>
          <a:noFill/>
          <a:ln w="25400">
            <a:solidFill>
              <a:schemeClr val="accent2">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8" name="4 - TextBox"/>
          <p:cNvSpPr txBox="1">
            <a:spLocks noChangeArrowheads="1"/>
          </p:cNvSpPr>
          <p:nvPr/>
        </p:nvSpPr>
        <p:spPr bwMode="auto">
          <a:xfrm>
            <a:off x="1089937" y="6247446"/>
            <a:ext cx="7776864" cy="338554"/>
          </a:xfrm>
          <a:prstGeom prst="rect">
            <a:avLst/>
          </a:prstGeom>
          <a:noFill/>
          <a:ln w="9525">
            <a:noFill/>
            <a:miter lim="800000"/>
            <a:headEnd/>
            <a:tailEnd/>
          </a:ln>
        </p:spPr>
        <p:txBody>
          <a:bodyPr wrap="square">
            <a:spAutoFit/>
          </a:bodyPr>
          <a:lstStyle/>
          <a:p>
            <a:pPr algn="r">
              <a:defRPr/>
            </a:pPr>
            <a:r>
              <a:rPr lang="el-GR" sz="1600" i="1" dirty="0">
                <a:solidFill>
                  <a:srgbClr val="0070C0"/>
                </a:solidFill>
                <a:latin typeface="Corbel" pitchFamily="34" charset="0"/>
              </a:rPr>
              <a:t>          </a:t>
            </a:r>
            <a:r>
              <a:rPr lang="el-GR" sz="1400" b="1" i="1" dirty="0">
                <a:solidFill>
                  <a:srgbClr val="0070C0"/>
                </a:solidFill>
              </a:rPr>
              <a:t>Προσαρμογή  από: </a:t>
            </a:r>
            <a:r>
              <a:rPr lang="en-US" sz="1400" b="1" i="1" dirty="0" err="1" smtClean="0">
                <a:solidFill>
                  <a:srgbClr val="0070C0"/>
                </a:solidFill>
                <a:latin typeface="Corbel" pitchFamily="34" charset="0"/>
              </a:rPr>
              <a:t>Halperin</a:t>
            </a:r>
            <a:r>
              <a:rPr lang="en-US" sz="1400" b="1" i="1" dirty="0" smtClean="0">
                <a:solidFill>
                  <a:srgbClr val="0070C0"/>
                </a:solidFill>
                <a:latin typeface="Corbel" pitchFamily="34" charset="0"/>
              </a:rPr>
              <a:t> </a:t>
            </a:r>
            <a:r>
              <a:rPr lang="en-US" sz="1400" b="1" i="1" dirty="0">
                <a:solidFill>
                  <a:srgbClr val="0070C0"/>
                </a:solidFill>
                <a:latin typeface="Corbel" pitchFamily="34" charset="0"/>
              </a:rPr>
              <a:t>M.L. in  Fluid, Electrolyte and acid-base physiology</a:t>
            </a:r>
            <a:r>
              <a:rPr lang="en-US" sz="1400" b="1" i="1" dirty="0">
                <a:solidFill>
                  <a:srgbClr val="0070C0"/>
                </a:solidFill>
              </a:rPr>
              <a:t>, </a:t>
            </a:r>
            <a:r>
              <a:rPr lang="en-US" sz="1200" b="1" i="1" dirty="0">
                <a:solidFill>
                  <a:srgbClr val="0070C0"/>
                </a:solidFill>
                <a:latin typeface="Arial" pitchFamily="34" charset="0"/>
                <a:cs typeface="Arial" pitchFamily="34" charset="0"/>
              </a:rPr>
              <a:t>4</a:t>
            </a:r>
            <a:r>
              <a:rPr lang="en-US" sz="1400" b="1" i="1" baseline="30000" dirty="0">
                <a:solidFill>
                  <a:srgbClr val="0070C0"/>
                </a:solidFill>
                <a:latin typeface="Corbel" pitchFamily="34" charset="0"/>
              </a:rPr>
              <a:t>th</a:t>
            </a:r>
            <a:r>
              <a:rPr lang="en-US" sz="1400" b="1" i="1" dirty="0">
                <a:solidFill>
                  <a:srgbClr val="0070C0"/>
                </a:solidFill>
                <a:latin typeface="Corbel" pitchFamily="34" charset="0"/>
              </a:rPr>
              <a:t> ed.</a:t>
            </a:r>
            <a:endParaRPr lang="el-GR" sz="1400" b="1" i="1" dirty="0">
              <a:solidFill>
                <a:srgbClr val="0070C0"/>
              </a:solidFill>
              <a:latin typeface="Corbel" pitchFamily="34" charset="0"/>
            </a:endParaRPr>
          </a:p>
        </p:txBody>
      </p:sp>
    </p:spTree>
    <p:extLst>
      <p:ext uri="{BB962C8B-B14F-4D97-AF65-F5344CB8AC3E}">
        <p14:creationId xmlns:p14="http://schemas.microsoft.com/office/powerpoint/2010/main" val="13245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solidFill>
                  <a:schemeClr val="tx2">
                    <a:lumMod val="75000"/>
                  </a:schemeClr>
                </a:solidFill>
              </a:rPr>
              <a:t>ΓΝΩΣΤΟΠΟΙΗΣΗ</a:t>
            </a:r>
          </a:p>
        </p:txBody>
      </p:sp>
      <p:sp>
        <p:nvSpPr>
          <p:cNvPr id="3" name="2 - Θέση περιεχομένου"/>
          <p:cNvSpPr>
            <a:spLocks noGrp="1"/>
          </p:cNvSpPr>
          <p:nvPr>
            <p:ph idx="1"/>
          </p:nvPr>
        </p:nvSpPr>
        <p:spPr>
          <a:xfrm>
            <a:off x="1187624" y="1447800"/>
            <a:ext cx="7746064" cy="4800600"/>
          </a:xfrm>
        </p:spPr>
        <p:txBody>
          <a:bodyPr/>
          <a:lstStyle/>
          <a:p>
            <a:pPr algn="just"/>
            <a:endParaRPr lang="el-GR" b="1" dirty="0">
              <a:solidFill>
                <a:schemeClr val="tx2"/>
              </a:solidFill>
              <a:latin typeface="Corbel" pitchFamily="34" charset="0"/>
            </a:endParaRPr>
          </a:p>
          <a:p>
            <a:pPr algn="just"/>
            <a:endParaRPr lang="el-GR" b="1" dirty="0">
              <a:solidFill>
                <a:schemeClr val="tx2"/>
              </a:solidFill>
              <a:latin typeface="Corbel" pitchFamily="34" charset="0"/>
            </a:endParaRPr>
          </a:p>
          <a:p>
            <a:pPr algn="just"/>
            <a:r>
              <a:rPr lang="el-GR" b="1" dirty="0">
                <a:latin typeface="Corbel" pitchFamily="34" charset="0"/>
              </a:rPr>
              <a:t>Σε σχέση με την παρούσα παρουσίαση, δηλώνω ότι δεν υπάρχει οποιαδήποτε σύγκρουση συμφερόντων</a:t>
            </a:r>
            <a:endParaRPr lang="el-GR" dirty="0">
              <a:latin typeface="Corbel" pitchFamily="34" charset="0"/>
            </a:endParaRPr>
          </a:p>
        </p:txBody>
      </p:sp>
      <p:pic>
        <p:nvPicPr>
          <p:cNvPr id="4" name="3 - Εικόνα" descr="eof_1.jpg"/>
          <p:cNvPicPr>
            <a:picLocks noChangeAspect="1"/>
          </p:cNvPicPr>
          <p:nvPr/>
        </p:nvPicPr>
        <p:blipFill>
          <a:blip r:embed="rId2" cstate="print"/>
          <a:stretch>
            <a:fillRect/>
          </a:stretch>
        </p:blipFill>
        <p:spPr>
          <a:xfrm>
            <a:off x="7308304" y="5229200"/>
            <a:ext cx="1560995" cy="903734"/>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3738785-3C1D-4F9A-8EE7-74F88FDA70C9}"/>
              </a:ext>
            </a:extLst>
          </p:cNvPr>
          <p:cNvSpPr>
            <a:spLocks noGrp="1"/>
          </p:cNvSpPr>
          <p:nvPr>
            <p:ph type="title"/>
          </p:nvPr>
        </p:nvSpPr>
        <p:spPr>
          <a:xfrm>
            <a:off x="1160621" y="498989"/>
            <a:ext cx="7886700" cy="576548"/>
          </a:xfrm>
        </p:spPr>
        <p:txBody>
          <a:bodyPr>
            <a:noAutofit/>
          </a:bodyPr>
          <a:lstStyle/>
          <a:p>
            <a:pPr algn="ctr"/>
            <a:r>
              <a:rPr lang="el-GR" sz="3600" b="1" dirty="0">
                <a:solidFill>
                  <a:schemeClr val="tx2">
                    <a:lumMod val="75000"/>
                  </a:schemeClr>
                </a:solidFill>
              </a:rPr>
              <a:t>ΝΕΦΡΙΚΗ  ΑΠΟΒΟΛΗ  ΝΗ</a:t>
            </a:r>
            <a:r>
              <a:rPr lang="el-GR" sz="3200" b="1" baseline="-25000" dirty="0">
                <a:solidFill>
                  <a:schemeClr val="tx2">
                    <a:lumMod val="75000"/>
                  </a:schemeClr>
                </a:solidFill>
                <a:latin typeface="Arial" panose="020B0604020202020204" pitchFamily="34" charset="0"/>
                <a:cs typeface="Arial" panose="020B0604020202020204" pitchFamily="34" charset="0"/>
              </a:rPr>
              <a:t>4</a:t>
            </a:r>
            <a:r>
              <a:rPr lang="el-GR" sz="3600" b="1" baseline="30000" dirty="0">
                <a:solidFill>
                  <a:schemeClr val="tx2">
                    <a:lumMod val="75000"/>
                  </a:schemeClr>
                </a:solidFill>
              </a:rPr>
              <a:t>+</a:t>
            </a:r>
            <a:endParaRPr lang="el-GR" sz="3600" b="1" dirty="0">
              <a:solidFill>
                <a:schemeClr val="tx2">
                  <a:lumMod val="75000"/>
                </a:schemeClr>
              </a:solidFill>
            </a:endParaRPr>
          </a:p>
        </p:txBody>
      </p:sp>
      <p:pic>
        <p:nvPicPr>
          <p:cNvPr id="5" name="Θέση περιεχομένου 4">
            <a:extLst>
              <a:ext uri="{FF2B5EF4-FFF2-40B4-BE49-F238E27FC236}">
                <a16:creationId xmlns="" xmlns:a16="http://schemas.microsoft.com/office/drawing/2014/main" id="{73F2DD85-3B59-45F6-905E-03B2FF6BDB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484784"/>
            <a:ext cx="4618101" cy="4618101"/>
          </a:xfrm>
        </p:spPr>
      </p:pic>
      <p:sp>
        <p:nvSpPr>
          <p:cNvPr id="12" name="Text Box 4">
            <a:extLst>
              <a:ext uri="{FF2B5EF4-FFF2-40B4-BE49-F238E27FC236}">
                <a16:creationId xmlns="" xmlns:a16="http://schemas.microsoft.com/office/drawing/2014/main" id="{CBFD0E3D-9491-4AE2-902D-595DC78BB7A0}"/>
              </a:ext>
            </a:extLst>
          </p:cNvPr>
          <p:cNvSpPr txBox="1">
            <a:spLocks noChangeArrowheads="1"/>
          </p:cNvSpPr>
          <p:nvPr/>
        </p:nvSpPr>
        <p:spPr bwMode="auto">
          <a:xfrm>
            <a:off x="5580000" y="6381328"/>
            <a:ext cx="2448000" cy="255587"/>
          </a:xfrm>
          <a:prstGeom prst="rect">
            <a:avLst/>
          </a:prstGeom>
          <a:noFill/>
          <a:ln w="9525">
            <a:noFill/>
            <a:round/>
            <a:headEnd/>
            <a:tailEnd/>
          </a:ln>
          <a:effectLst/>
        </p:spPr>
        <p:txBody>
          <a:bodyPr lIns="0" tIns="0" rIns="0" bIns="0"/>
          <a:lstStyle/>
          <a:p>
            <a:pPr lvl="0" algn="r"/>
            <a:r>
              <a:rPr lang="en-US" sz="1400" b="1" i="1" dirty="0">
                <a:solidFill>
                  <a:srgbClr val="0070C0"/>
                </a:solidFill>
                <a:latin typeface="Corbel" panose="020B0503020204020204" pitchFamily="34" charset="0"/>
              </a:rPr>
              <a:t>Weiner, Physiol Rev </a:t>
            </a:r>
            <a:r>
              <a:rPr lang="en-US" sz="1200" b="1" i="1" dirty="0">
                <a:solidFill>
                  <a:srgbClr val="0070C0"/>
                </a:solidFill>
                <a:latin typeface="Arial" panose="020B0604020202020204" pitchFamily="34" charset="0"/>
                <a:cs typeface="Arial" panose="020B0604020202020204" pitchFamily="34" charset="0"/>
              </a:rPr>
              <a:t>97:465</a:t>
            </a:r>
            <a:r>
              <a:rPr lang="el-GR" sz="1200" b="1" i="1" dirty="0">
                <a:solidFill>
                  <a:srgbClr val="0070C0"/>
                </a:solidFill>
                <a:latin typeface="Arial" panose="020B0604020202020204" pitchFamily="34" charset="0"/>
                <a:cs typeface="Arial" panose="020B0604020202020204" pitchFamily="34" charset="0"/>
              </a:rPr>
              <a:t>, 2017</a:t>
            </a:r>
          </a:p>
        </p:txBody>
      </p:sp>
    </p:spTree>
    <p:extLst>
      <p:ext uri="{BB962C8B-B14F-4D97-AF65-F5344CB8AC3E}">
        <p14:creationId xmlns:p14="http://schemas.microsoft.com/office/powerpoint/2010/main" val="525069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04DC14-4EA0-42BE-878F-E1F4ADDC5036}"/>
              </a:ext>
            </a:extLst>
          </p:cNvPr>
          <p:cNvSpPr>
            <a:spLocks noGrp="1"/>
          </p:cNvSpPr>
          <p:nvPr>
            <p:ph type="title"/>
          </p:nvPr>
        </p:nvSpPr>
        <p:spPr/>
        <p:txBody>
          <a:bodyPr>
            <a:normAutofit/>
          </a:bodyPr>
          <a:lstStyle/>
          <a:p>
            <a:pPr algn="ctr"/>
            <a:r>
              <a:rPr lang="el-GR" sz="2800" b="1" dirty="0">
                <a:solidFill>
                  <a:schemeClr val="tx2">
                    <a:lumMod val="75000"/>
                  </a:schemeClr>
                </a:solidFill>
              </a:rPr>
              <a:t>ΚΑΤΑΒΟΛΙΣΜΟΣ  ΤΗΣ  ΓΛΟΥΤΑΜΙΝΗΣ  ΣΤΟ  ΕΓΓΥΣ  ΣΩΛΗΝΑΡΙΟ</a:t>
            </a:r>
          </a:p>
        </p:txBody>
      </p:sp>
      <p:pic>
        <p:nvPicPr>
          <p:cNvPr id="10" name="9 - Θέση περιεχομένου" descr="1. Renal proximal tubular catabolism of glutamine.JPG"/>
          <p:cNvPicPr>
            <a:picLocks noGrp="1" noChangeAspect="1"/>
          </p:cNvPicPr>
          <p:nvPr>
            <p:ph sz="half" idx="1"/>
          </p:nvPr>
        </p:nvPicPr>
        <p:blipFill>
          <a:blip r:embed="rId3" cstate="print"/>
          <a:stretch>
            <a:fillRect/>
          </a:stretch>
        </p:blipFill>
        <p:spPr>
          <a:xfrm>
            <a:off x="1440000" y="1836000"/>
            <a:ext cx="3171825" cy="4029075"/>
          </a:xfrm>
        </p:spPr>
      </p:pic>
      <p:pic>
        <p:nvPicPr>
          <p:cNvPr id="11" name="10 - Θέση περιεχομένου" descr="2. Renal proximal tubular catabolism of glutamine.JPG"/>
          <p:cNvPicPr>
            <a:picLocks noGrp="1" noChangeAspect="1"/>
          </p:cNvPicPr>
          <p:nvPr>
            <p:ph sz="half" idx="2"/>
          </p:nvPr>
        </p:nvPicPr>
        <p:blipFill>
          <a:blip r:embed="rId4" cstate="print"/>
          <a:stretch>
            <a:fillRect/>
          </a:stretch>
        </p:blipFill>
        <p:spPr>
          <a:xfrm>
            <a:off x="4680000" y="1836000"/>
            <a:ext cx="4000500" cy="4057650"/>
          </a:xfrm>
        </p:spPr>
      </p:pic>
      <p:sp>
        <p:nvSpPr>
          <p:cNvPr id="6" name="Text Box 4">
            <a:extLst>
              <a:ext uri="{FF2B5EF4-FFF2-40B4-BE49-F238E27FC236}">
                <a16:creationId xmlns="" xmlns:a16="http://schemas.microsoft.com/office/drawing/2014/main" id="{32B6AF2E-D6C4-4B30-9305-C3C93BD1BE82}"/>
              </a:ext>
            </a:extLst>
          </p:cNvPr>
          <p:cNvSpPr txBox="1">
            <a:spLocks noChangeArrowheads="1"/>
          </p:cNvSpPr>
          <p:nvPr/>
        </p:nvSpPr>
        <p:spPr bwMode="auto">
          <a:xfrm>
            <a:off x="4716016" y="6165304"/>
            <a:ext cx="3672136" cy="288032"/>
          </a:xfrm>
          <a:prstGeom prst="rect">
            <a:avLst/>
          </a:prstGeom>
          <a:noFill/>
          <a:ln w="9525">
            <a:noFill/>
            <a:round/>
            <a:headEnd/>
            <a:tailEnd/>
          </a:ln>
          <a:effectLst/>
        </p:spPr>
        <p:txBody>
          <a:bodyPr lIns="0" tIns="0" rIns="0" bIns="0"/>
          <a:lstStyle/>
          <a:p>
            <a:pPr algn="r"/>
            <a:r>
              <a:rPr lang="en-US" sz="1400" b="1" i="1" dirty="0" err="1" smtClean="0">
                <a:solidFill>
                  <a:srgbClr val="0070C0"/>
                </a:solidFill>
                <a:latin typeface="Corbel" panose="020B0503020204020204" pitchFamily="34" charset="0"/>
              </a:rPr>
              <a:t>Curthoys</a:t>
            </a:r>
            <a:r>
              <a:rPr lang="en-US" sz="1400" b="1" i="1" dirty="0" smtClean="0">
                <a:solidFill>
                  <a:srgbClr val="0070C0"/>
                </a:solidFill>
                <a:latin typeface="Corbel" panose="020B0503020204020204" pitchFamily="34" charset="0"/>
              </a:rPr>
              <a:t>, </a:t>
            </a:r>
            <a:r>
              <a:rPr lang="en-US" sz="1400" b="1" i="1" dirty="0">
                <a:solidFill>
                  <a:srgbClr val="0070C0"/>
                </a:solidFill>
                <a:latin typeface="Corbel" panose="020B0503020204020204" pitchFamily="34" charset="0"/>
              </a:rPr>
              <a:t>Clin J Am Soc Nephrol </a:t>
            </a:r>
            <a:r>
              <a:rPr lang="en-US" sz="1200" b="1" i="1" dirty="0">
                <a:solidFill>
                  <a:srgbClr val="0070C0"/>
                </a:solidFill>
                <a:latin typeface="Arial" panose="020B0604020202020204" pitchFamily="34" charset="0"/>
                <a:cs typeface="Arial" panose="020B0604020202020204" pitchFamily="34" charset="0"/>
              </a:rPr>
              <a:t>9:1627, 2014</a:t>
            </a:r>
            <a:endParaRPr lang="el-GR" sz="1200" b="1" i="1" dirty="0">
              <a:solidFill>
                <a:srgbClr val="0070C0"/>
              </a:solidFill>
              <a:latin typeface="Arial" panose="020B0604020202020204" pitchFamily="34" charset="0"/>
              <a:cs typeface="Arial" panose="020B0604020202020204" pitchFamily="34" charset="0"/>
            </a:endParaRPr>
          </a:p>
        </p:txBody>
      </p:sp>
      <p:sp>
        <p:nvSpPr>
          <p:cNvPr id="12" name="7 - Έλλειψη">
            <a:extLst>
              <a:ext uri="{FF2B5EF4-FFF2-40B4-BE49-F238E27FC236}">
                <a16:creationId xmlns="" xmlns:a16="http://schemas.microsoft.com/office/drawing/2014/main" id="{8D457704-6085-4DF5-9C60-3B439AEED047}"/>
              </a:ext>
            </a:extLst>
          </p:cNvPr>
          <p:cNvSpPr>
            <a:spLocks/>
          </p:cNvSpPr>
          <p:nvPr/>
        </p:nvSpPr>
        <p:spPr>
          <a:xfrm>
            <a:off x="7668343" y="2268001"/>
            <a:ext cx="533372" cy="3981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3" name="12 - Έλλειψη">
            <a:extLst>
              <a:ext uri="{FF2B5EF4-FFF2-40B4-BE49-F238E27FC236}">
                <a16:creationId xmlns="" xmlns:a16="http://schemas.microsoft.com/office/drawing/2014/main" id="{8D457704-6085-4DF5-9C60-3B439AEED047}"/>
              </a:ext>
            </a:extLst>
          </p:cNvPr>
          <p:cNvSpPr>
            <a:spLocks/>
          </p:cNvSpPr>
          <p:nvPr/>
        </p:nvSpPr>
        <p:spPr>
          <a:xfrm>
            <a:off x="6408000" y="2628000"/>
            <a:ext cx="475237" cy="3491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4" name="13 - Δεξιό βέλος"/>
          <p:cNvSpPr>
            <a:spLocks noChangeAspect="1"/>
          </p:cNvSpPr>
          <p:nvPr/>
        </p:nvSpPr>
        <p:spPr>
          <a:xfrm>
            <a:off x="6371994" y="3798000"/>
            <a:ext cx="259232" cy="86410"/>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Tree>
    <p:extLst>
      <p:ext uri="{BB962C8B-B14F-4D97-AF65-F5344CB8AC3E}">
        <p14:creationId xmlns:p14="http://schemas.microsoft.com/office/powerpoint/2010/main" val="29088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3738785-3C1D-4F9A-8EE7-74F88FDA70C9}"/>
              </a:ext>
            </a:extLst>
          </p:cNvPr>
          <p:cNvSpPr>
            <a:spLocks noGrp="1"/>
          </p:cNvSpPr>
          <p:nvPr>
            <p:ph type="title"/>
          </p:nvPr>
        </p:nvSpPr>
        <p:spPr>
          <a:xfrm>
            <a:off x="1160621" y="260648"/>
            <a:ext cx="7886700" cy="576548"/>
          </a:xfrm>
        </p:spPr>
        <p:txBody>
          <a:bodyPr>
            <a:noAutofit/>
          </a:bodyPr>
          <a:lstStyle/>
          <a:p>
            <a:pPr algn="ctr"/>
            <a:r>
              <a:rPr lang="el-GR" sz="3200" b="1" dirty="0">
                <a:solidFill>
                  <a:schemeClr val="tx2">
                    <a:lumMod val="75000"/>
                  </a:schemeClr>
                </a:solidFill>
              </a:rPr>
              <a:t>ΜΕΤΑΒΟΛΙΣΜΟΣ  ΤΗΣ  ΓΛΟΥΤΑΜΙΝΗΣ</a:t>
            </a:r>
          </a:p>
        </p:txBody>
      </p:sp>
      <p:pic>
        <p:nvPicPr>
          <p:cNvPr id="5" name="Θέση περιεχομένου 4">
            <a:extLst>
              <a:ext uri="{FF2B5EF4-FFF2-40B4-BE49-F238E27FC236}">
                <a16:creationId xmlns="" xmlns:a16="http://schemas.microsoft.com/office/drawing/2014/main" id="{73F2DD85-3B59-45F6-905E-03B2FF6BDB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8387" y="1148600"/>
            <a:ext cx="5981224" cy="5103495"/>
          </a:xfrm>
        </p:spPr>
      </p:pic>
      <p:sp>
        <p:nvSpPr>
          <p:cNvPr id="6" name="7 - Έλλειψη">
            <a:extLst>
              <a:ext uri="{FF2B5EF4-FFF2-40B4-BE49-F238E27FC236}">
                <a16:creationId xmlns="" xmlns:a16="http://schemas.microsoft.com/office/drawing/2014/main" id="{8D457704-6085-4DF5-9C60-3B439AEED047}"/>
              </a:ext>
            </a:extLst>
          </p:cNvPr>
          <p:cNvSpPr>
            <a:spLocks/>
          </p:cNvSpPr>
          <p:nvPr/>
        </p:nvSpPr>
        <p:spPr>
          <a:xfrm>
            <a:off x="5705083" y="2325996"/>
            <a:ext cx="522914" cy="2333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pic>
        <p:nvPicPr>
          <p:cNvPr id="4" name="Εικόνα 3">
            <a:extLst>
              <a:ext uri="{FF2B5EF4-FFF2-40B4-BE49-F238E27FC236}">
                <a16:creationId xmlns="" xmlns:a16="http://schemas.microsoft.com/office/drawing/2014/main" id="{D2330106-0593-433D-8CB5-DA2147660B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924" y="5616069"/>
            <a:ext cx="3486150" cy="419100"/>
          </a:xfrm>
          <a:prstGeom prst="rect">
            <a:avLst/>
          </a:prstGeom>
        </p:spPr>
      </p:pic>
      <p:pic>
        <p:nvPicPr>
          <p:cNvPr id="10" name="Εικόνα 9">
            <a:extLst>
              <a:ext uri="{FF2B5EF4-FFF2-40B4-BE49-F238E27FC236}">
                <a16:creationId xmlns="" xmlns:a16="http://schemas.microsoft.com/office/drawing/2014/main" id="{C5F21D69-85B8-4338-AB0B-8DD1F24393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465" y="1342080"/>
            <a:ext cx="3924000" cy="406808"/>
          </a:xfrm>
          <a:prstGeom prst="rect">
            <a:avLst/>
          </a:prstGeom>
        </p:spPr>
      </p:pic>
      <p:sp>
        <p:nvSpPr>
          <p:cNvPr id="11" name="7 - Έλλειψη">
            <a:extLst>
              <a:ext uri="{FF2B5EF4-FFF2-40B4-BE49-F238E27FC236}">
                <a16:creationId xmlns="" xmlns:a16="http://schemas.microsoft.com/office/drawing/2014/main" id="{483C8E87-75A2-4159-B7CD-34E1990ADC00}"/>
              </a:ext>
            </a:extLst>
          </p:cNvPr>
          <p:cNvSpPr>
            <a:spLocks noChangeAspect="1"/>
          </p:cNvSpPr>
          <p:nvPr/>
        </p:nvSpPr>
        <p:spPr>
          <a:xfrm>
            <a:off x="6048000" y="1440000"/>
            <a:ext cx="940465" cy="36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3" name="7 - Έλλειψη">
            <a:extLst>
              <a:ext uri="{FF2B5EF4-FFF2-40B4-BE49-F238E27FC236}">
                <a16:creationId xmlns="" xmlns:a16="http://schemas.microsoft.com/office/drawing/2014/main" id="{F3BFC9AF-3FF4-4A33-982F-E2B2B5C476EA}"/>
              </a:ext>
            </a:extLst>
          </p:cNvPr>
          <p:cNvSpPr>
            <a:spLocks noChangeAspect="1"/>
          </p:cNvSpPr>
          <p:nvPr/>
        </p:nvSpPr>
        <p:spPr>
          <a:xfrm>
            <a:off x="5668112" y="5679008"/>
            <a:ext cx="1135024" cy="38041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4" name="7 - Έλλειψη">
            <a:extLst>
              <a:ext uri="{FF2B5EF4-FFF2-40B4-BE49-F238E27FC236}">
                <a16:creationId xmlns="" xmlns:a16="http://schemas.microsoft.com/office/drawing/2014/main" id="{C5663CA1-20C4-40CE-84D1-A837FC114712}"/>
              </a:ext>
            </a:extLst>
          </p:cNvPr>
          <p:cNvSpPr>
            <a:spLocks/>
          </p:cNvSpPr>
          <p:nvPr/>
        </p:nvSpPr>
        <p:spPr>
          <a:xfrm>
            <a:off x="4288536" y="4205367"/>
            <a:ext cx="720000" cy="252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1"/>
              </a:solidFill>
            </a:endParaRPr>
          </a:p>
        </p:txBody>
      </p:sp>
      <p:sp>
        <p:nvSpPr>
          <p:cNvPr id="12" name="Text Box 4">
            <a:extLst>
              <a:ext uri="{FF2B5EF4-FFF2-40B4-BE49-F238E27FC236}">
                <a16:creationId xmlns="" xmlns:a16="http://schemas.microsoft.com/office/drawing/2014/main" id="{CBFD0E3D-9491-4AE2-902D-595DC78BB7A0}"/>
              </a:ext>
            </a:extLst>
          </p:cNvPr>
          <p:cNvSpPr txBox="1">
            <a:spLocks noChangeArrowheads="1"/>
          </p:cNvSpPr>
          <p:nvPr/>
        </p:nvSpPr>
        <p:spPr bwMode="auto">
          <a:xfrm>
            <a:off x="5580000" y="6413773"/>
            <a:ext cx="2448000" cy="255587"/>
          </a:xfrm>
          <a:prstGeom prst="rect">
            <a:avLst/>
          </a:prstGeom>
          <a:noFill/>
          <a:ln w="9525">
            <a:noFill/>
            <a:round/>
            <a:headEnd/>
            <a:tailEnd/>
          </a:ln>
          <a:effectLst/>
        </p:spPr>
        <p:txBody>
          <a:bodyPr lIns="0" tIns="0" rIns="0" bIns="0"/>
          <a:lstStyle/>
          <a:p>
            <a:pPr lvl="0"/>
            <a:r>
              <a:rPr lang="en-US" sz="1400" b="1" i="1" dirty="0">
                <a:solidFill>
                  <a:srgbClr val="0070C0"/>
                </a:solidFill>
                <a:latin typeface="Corbel" panose="020B0503020204020204" pitchFamily="34" charset="0"/>
              </a:rPr>
              <a:t>Weiner, Physiol Rev </a:t>
            </a:r>
            <a:r>
              <a:rPr lang="en-US" sz="1200" b="1" i="1" dirty="0">
                <a:solidFill>
                  <a:srgbClr val="0070C0"/>
                </a:solidFill>
                <a:latin typeface="Arial" panose="020B0604020202020204" pitchFamily="34" charset="0"/>
                <a:cs typeface="Arial" panose="020B0604020202020204" pitchFamily="34" charset="0"/>
              </a:rPr>
              <a:t>97:465</a:t>
            </a:r>
            <a:r>
              <a:rPr lang="el-GR" sz="1200" b="1" i="1" dirty="0">
                <a:solidFill>
                  <a:srgbClr val="0070C0"/>
                </a:solidFill>
                <a:latin typeface="Arial" panose="020B0604020202020204" pitchFamily="34" charset="0"/>
                <a:cs typeface="Arial" panose="020B0604020202020204" pitchFamily="34" charset="0"/>
              </a:rPr>
              <a:t>, 2017</a:t>
            </a:r>
          </a:p>
        </p:txBody>
      </p:sp>
      <p:sp>
        <p:nvSpPr>
          <p:cNvPr id="15" name="14 - TextBox"/>
          <p:cNvSpPr txBox="1"/>
          <p:nvPr/>
        </p:nvSpPr>
        <p:spPr>
          <a:xfrm>
            <a:off x="6912000" y="5805264"/>
            <a:ext cx="1116384" cy="307777"/>
          </a:xfrm>
          <a:prstGeom prst="rect">
            <a:avLst/>
          </a:prstGeom>
          <a:noFill/>
        </p:spPr>
        <p:txBody>
          <a:bodyPr wrap="square" rtlCol="0">
            <a:spAutoFit/>
          </a:bodyPr>
          <a:lstStyle/>
          <a:p>
            <a:r>
              <a:rPr lang="el-GR" sz="1200" b="1" dirty="0" smtClean="0">
                <a:latin typeface="Arial" pitchFamily="34" charset="0"/>
                <a:cs typeface="Arial" pitchFamily="34" charset="0"/>
              </a:rPr>
              <a:t>4-7 </a:t>
            </a:r>
            <a:r>
              <a:rPr lang="el-GR" sz="1400" b="1" dirty="0" smtClean="0">
                <a:cs typeface="Arial" pitchFamily="34" charset="0"/>
              </a:rPr>
              <a:t>Ημέρες</a:t>
            </a:r>
            <a:endParaRPr lang="el-GR" sz="1200" b="1" dirty="0">
              <a:latin typeface="Arial" pitchFamily="34" charset="0"/>
              <a:cs typeface="Arial" pitchFamily="34" charset="0"/>
            </a:endParaRPr>
          </a:p>
        </p:txBody>
      </p:sp>
    </p:spTree>
    <p:extLst>
      <p:ext uri="{BB962C8B-B14F-4D97-AF65-F5344CB8AC3E}">
        <p14:creationId xmlns:p14="http://schemas.microsoft.com/office/powerpoint/2010/main" val="9779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384"/>
            <a:ext cx="7498080" cy="1143000"/>
          </a:xfrm>
        </p:spPr>
        <p:txBody>
          <a:bodyPr>
            <a:normAutofit/>
          </a:bodyPr>
          <a:lstStyle/>
          <a:p>
            <a:pPr algn="ctr"/>
            <a:r>
              <a:rPr lang="el-GR" sz="3200" b="1" dirty="0" smtClean="0">
                <a:solidFill>
                  <a:schemeClr val="tx2">
                    <a:lumMod val="75000"/>
                  </a:schemeClr>
                </a:solidFill>
              </a:rPr>
              <a:t>ΤΙΤΛΟΠΟΙΗΣΙΜΑ  ΟΞΕΑ</a:t>
            </a:r>
            <a:endParaRPr lang="el-GR" sz="3200" b="1" dirty="0">
              <a:solidFill>
                <a:schemeClr val="tx2">
                  <a:lumMod val="75000"/>
                </a:schemeClr>
              </a:solidFill>
            </a:endParaRPr>
          </a:p>
        </p:txBody>
      </p:sp>
      <p:sp>
        <p:nvSpPr>
          <p:cNvPr id="3" name="2 - Θέση περιεχομένου"/>
          <p:cNvSpPr>
            <a:spLocks noGrp="1"/>
          </p:cNvSpPr>
          <p:nvPr>
            <p:ph sz="half" idx="1"/>
          </p:nvPr>
        </p:nvSpPr>
        <p:spPr>
          <a:xfrm>
            <a:off x="1435608" y="1524000"/>
            <a:ext cx="4072496" cy="4663440"/>
          </a:xfrm>
        </p:spPr>
        <p:txBody>
          <a:bodyPr>
            <a:normAutofit/>
          </a:bodyPr>
          <a:lstStyle/>
          <a:p>
            <a:r>
              <a:rPr lang="el-GR" sz="1800" b="1" dirty="0" smtClean="0">
                <a:cs typeface="Arial" charset="0"/>
              </a:rPr>
              <a:t>Τ</a:t>
            </a:r>
            <a:r>
              <a:rPr lang="el-GR" sz="1800" b="1" dirty="0" smtClean="0"/>
              <a:t>α Η</a:t>
            </a:r>
            <a:r>
              <a:rPr lang="el-GR" sz="1800" b="1" baseline="30000" dirty="0" smtClean="0"/>
              <a:t>+</a:t>
            </a:r>
            <a:r>
              <a:rPr lang="el-GR" sz="1800" b="1" dirty="0" smtClean="0"/>
              <a:t> </a:t>
            </a:r>
            <a:r>
              <a:rPr lang="el-GR" sz="1800" b="1" dirty="0" smtClean="0">
                <a:cs typeface="Arial" charset="0"/>
              </a:rPr>
              <a:t>που απομακρύνονται από τους νεφρούς μαζί με ρυθμιστικά διαλύματα</a:t>
            </a:r>
            <a:r>
              <a:rPr lang="el-GR" sz="1800" b="1" dirty="0" smtClean="0"/>
              <a:t> -</a:t>
            </a:r>
            <a:r>
              <a:rPr lang="el-GR" sz="1800" b="1" dirty="0" smtClean="0">
                <a:cs typeface="Arial" charset="0"/>
              </a:rPr>
              <a:t>εκτός του </a:t>
            </a:r>
            <a:r>
              <a:rPr lang="en-US" sz="1800" b="1" dirty="0" smtClean="0">
                <a:latin typeface="Corbel" pitchFamily="34" charset="0"/>
                <a:cs typeface="Arial" charset="0"/>
              </a:rPr>
              <a:t>NH</a:t>
            </a:r>
            <a:r>
              <a:rPr lang="el-GR" sz="1600" b="1" baseline="-30000" dirty="0" smtClean="0">
                <a:latin typeface="Arial" pitchFamily="34" charset="0"/>
                <a:cs typeface="Arial" pitchFamily="34" charset="0"/>
              </a:rPr>
              <a:t>4</a:t>
            </a:r>
            <a:r>
              <a:rPr lang="el-GR" sz="1600" b="1" baseline="30000" dirty="0" smtClean="0">
                <a:latin typeface="Arial" pitchFamily="34" charset="0"/>
                <a:cs typeface="Arial" pitchFamily="34" charset="0"/>
              </a:rPr>
              <a:t>+</a:t>
            </a:r>
            <a:r>
              <a:rPr lang="el-GR" sz="1800" b="1" dirty="0" smtClean="0"/>
              <a:t>-</a:t>
            </a:r>
          </a:p>
          <a:p>
            <a:endParaRPr lang="en-US" sz="1800" b="1" dirty="0" smtClean="0"/>
          </a:p>
          <a:p>
            <a:r>
              <a:rPr lang="el-GR" sz="1800" b="1" dirty="0" smtClean="0"/>
              <a:t>Το σημαντικότερο ρυθμιστικό διάλυμα είναι αυτό του φωσφόρου</a:t>
            </a:r>
          </a:p>
          <a:p>
            <a:endParaRPr lang="el-GR" sz="1800" b="1" dirty="0" smtClean="0"/>
          </a:p>
          <a:p>
            <a:r>
              <a:rPr lang="el-GR" sz="1800" b="1" dirty="0" smtClean="0"/>
              <a:t> Η</a:t>
            </a:r>
            <a:r>
              <a:rPr lang="el-GR" sz="1600" b="1" baseline="-25000" dirty="0" smtClean="0">
                <a:latin typeface="Arial" pitchFamily="34" charset="0"/>
                <a:cs typeface="Arial" pitchFamily="34" charset="0"/>
              </a:rPr>
              <a:t>2</a:t>
            </a:r>
            <a:r>
              <a:rPr lang="en-US" sz="1800" b="1" dirty="0" smtClean="0">
                <a:latin typeface="Corbel" pitchFamily="34" charset="0"/>
                <a:cs typeface="Arial" pitchFamily="34" charset="0"/>
              </a:rPr>
              <a:t>PO</a:t>
            </a:r>
            <a:r>
              <a:rPr lang="en-US" sz="1600" b="1" baseline="-25000" dirty="0" smtClean="0">
                <a:latin typeface="Arial" pitchFamily="34" charset="0"/>
                <a:cs typeface="Arial" pitchFamily="34" charset="0"/>
              </a:rPr>
              <a:t>4</a:t>
            </a:r>
            <a:r>
              <a:rPr lang="en-US" sz="1600" b="1" baseline="30000" dirty="0" smtClean="0">
                <a:latin typeface="Arial" pitchFamily="34" charset="0"/>
                <a:cs typeface="Arial" pitchFamily="34" charset="0"/>
              </a:rPr>
              <a:t>-</a:t>
            </a:r>
            <a:r>
              <a:rPr lang="el-GR" sz="1600" b="1" dirty="0" smtClean="0">
                <a:latin typeface="Corbel" pitchFamily="34" charset="0"/>
                <a:ea typeface="Segoe UI Symbol"/>
              </a:rPr>
              <a:t> ⇄</a:t>
            </a:r>
            <a:r>
              <a:rPr lang="en-US" sz="1600" b="1" dirty="0" smtClean="0">
                <a:latin typeface="Corbel" pitchFamily="34" charset="0"/>
                <a:ea typeface="Segoe UI Symbol"/>
              </a:rPr>
              <a:t> </a:t>
            </a:r>
            <a:r>
              <a:rPr lang="en-US" sz="1800" b="1" dirty="0" smtClean="0">
                <a:latin typeface="Corbel" pitchFamily="34" charset="0"/>
                <a:ea typeface="Segoe UI Symbol"/>
              </a:rPr>
              <a:t>H</a:t>
            </a:r>
            <a:r>
              <a:rPr lang="en-US" sz="1800" b="1" baseline="30000" dirty="0" smtClean="0">
                <a:latin typeface="Corbel" pitchFamily="34" charset="0"/>
                <a:ea typeface="Segoe UI Symbol"/>
              </a:rPr>
              <a:t>+ </a:t>
            </a:r>
            <a:r>
              <a:rPr lang="en-US" sz="1800" b="1" dirty="0" smtClean="0">
                <a:latin typeface="Corbel" pitchFamily="34" charset="0"/>
                <a:ea typeface="Segoe UI Symbol"/>
              </a:rPr>
              <a:t>+ HPO</a:t>
            </a:r>
            <a:r>
              <a:rPr lang="en-US" sz="1600" b="1" baseline="-25000" dirty="0" smtClean="0">
                <a:latin typeface="Arial" pitchFamily="34" charset="0"/>
                <a:ea typeface="Segoe UI Symbol"/>
                <a:cs typeface="Arial" pitchFamily="34" charset="0"/>
              </a:rPr>
              <a:t>4</a:t>
            </a:r>
            <a:r>
              <a:rPr lang="en-US" sz="1600" b="1" baseline="30000" dirty="0" smtClean="0">
                <a:latin typeface="Arial" pitchFamily="34" charset="0"/>
                <a:ea typeface="Segoe UI Symbol"/>
                <a:cs typeface="Arial" pitchFamily="34" charset="0"/>
              </a:rPr>
              <a:t>2-         </a:t>
            </a:r>
            <a:r>
              <a:rPr lang="en-US" sz="1600" b="1" dirty="0" smtClean="0">
                <a:solidFill>
                  <a:srgbClr val="FF0000"/>
                </a:solidFill>
                <a:latin typeface="Corbel" pitchFamily="34" charset="0"/>
                <a:ea typeface="Segoe UI Symbol"/>
              </a:rPr>
              <a:t>pk </a:t>
            </a:r>
            <a:r>
              <a:rPr lang="en-US" sz="1600" b="1" dirty="0" smtClean="0">
                <a:solidFill>
                  <a:srgbClr val="FF0000"/>
                </a:solidFill>
                <a:latin typeface="Corbel" pitchFamily="34" charset="0"/>
                <a:ea typeface="Segoe UI Symbol"/>
              </a:rPr>
              <a:t>= </a:t>
            </a:r>
            <a:r>
              <a:rPr lang="en-US" sz="1400" b="1" dirty="0" smtClean="0">
                <a:solidFill>
                  <a:srgbClr val="FF0000"/>
                </a:solidFill>
                <a:latin typeface="Arial" pitchFamily="34" charset="0"/>
                <a:ea typeface="Segoe UI Symbol"/>
                <a:cs typeface="Arial" pitchFamily="34" charset="0"/>
              </a:rPr>
              <a:t>6,8</a:t>
            </a:r>
            <a:endParaRPr lang="el-GR" sz="1600" b="1" dirty="0"/>
          </a:p>
        </p:txBody>
      </p:sp>
      <p:pic>
        <p:nvPicPr>
          <p:cNvPr id="5" name="4 - Θέση περιεχομένου" descr="Cellular mechanism for the generation of “new HCO3−” through the titration of urinary buffers.jpg"/>
          <p:cNvPicPr>
            <a:picLocks noGrp="1"/>
          </p:cNvPicPr>
          <p:nvPr>
            <p:ph sz="half" idx="2"/>
          </p:nvPr>
        </p:nvPicPr>
        <p:blipFill>
          <a:blip r:embed="rId2" cstate="print"/>
          <a:stretch>
            <a:fillRect/>
          </a:stretch>
        </p:blipFill>
        <p:spPr>
          <a:xfrm>
            <a:off x="5616000" y="2204402"/>
            <a:ext cx="3048000" cy="3303270"/>
          </a:xfrm>
        </p:spPr>
      </p:pic>
      <p:graphicFrame>
        <p:nvGraphicFramePr>
          <p:cNvPr id="9" name="8 - Πίνακας"/>
          <p:cNvGraphicFramePr>
            <a:graphicFrameLocks noGrp="1"/>
          </p:cNvGraphicFramePr>
          <p:nvPr/>
        </p:nvGraphicFramePr>
        <p:xfrm>
          <a:off x="1475656" y="4149080"/>
          <a:ext cx="4680520" cy="1112520"/>
        </p:xfrm>
        <a:graphic>
          <a:graphicData uri="http://schemas.openxmlformats.org/drawingml/2006/table">
            <a:tbl>
              <a:tblPr firstRow="1" bandRow="1">
                <a:tableStyleId>{5940675A-B579-460E-94D1-54222C63F5DA}</a:tableStyleId>
              </a:tblPr>
              <a:tblGrid>
                <a:gridCol w="1296144"/>
                <a:gridCol w="1152128"/>
                <a:gridCol w="1152128"/>
                <a:gridCol w="1080120"/>
              </a:tblGrid>
              <a:tr h="370840">
                <a:tc>
                  <a:txBody>
                    <a:bodyPr/>
                    <a:lstStyle/>
                    <a:p>
                      <a:pPr algn="ctr"/>
                      <a:r>
                        <a:rPr lang="en-US" b="1" dirty="0" smtClean="0"/>
                        <a:t>pH</a:t>
                      </a:r>
                      <a:endParaRPr lang="el-GR" b="1" dirty="0"/>
                    </a:p>
                  </a:txBody>
                  <a:tcPr/>
                </a:tc>
                <a:tc>
                  <a:txBody>
                    <a:bodyPr/>
                    <a:lstStyle/>
                    <a:p>
                      <a:pPr algn="ctr"/>
                      <a:r>
                        <a:rPr lang="en-US" sz="1600" b="1" dirty="0" smtClean="0">
                          <a:solidFill>
                            <a:srgbClr val="FF0000"/>
                          </a:solidFill>
                          <a:latin typeface="Arial" pitchFamily="34" charset="0"/>
                          <a:cs typeface="Arial" pitchFamily="34" charset="0"/>
                        </a:rPr>
                        <a:t>7,4</a:t>
                      </a:r>
                      <a:endParaRPr lang="el-GR" sz="1600" b="1" dirty="0">
                        <a:solidFill>
                          <a:srgbClr val="FF0000"/>
                        </a:solidFill>
                        <a:latin typeface="Arial" pitchFamily="34" charset="0"/>
                        <a:cs typeface="Arial" pitchFamily="34" charset="0"/>
                      </a:endParaRPr>
                    </a:p>
                  </a:txBody>
                  <a:tcPr/>
                </a:tc>
                <a:tc>
                  <a:txBody>
                    <a:bodyPr/>
                    <a:lstStyle/>
                    <a:p>
                      <a:pPr algn="ctr"/>
                      <a:r>
                        <a:rPr lang="en-US" sz="1600" b="1" dirty="0" smtClean="0">
                          <a:solidFill>
                            <a:srgbClr val="FF0000"/>
                          </a:solidFill>
                          <a:latin typeface="Arial" pitchFamily="34" charset="0"/>
                          <a:cs typeface="Arial" pitchFamily="34" charset="0"/>
                        </a:rPr>
                        <a:t>6,8</a:t>
                      </a:r>
                      <a:endParaRPr lang="el-GR" sz="1600" b="1" dirty="0">
                        <a:solidFill>
                          <a:srgbClr val="FF0000"/>
                        </a:solidFill>
                        <a:latin typeface="Arial" pitchFamily="34" charset="0"/>
                        <a:cs typeface="Arial" pitchFamily="34" charset="0"/>
                      </a:endParaRPr>
                    </a:p>
                  </a:txBody>
                  <a:tcPr/>
                </a:tc>
                <a:tc>
                  <a:txBody>
                    <a:bodyPr/>
                    <a:lstStyle/>
                    <a:p>
                      <a:pPr algn="ctr"/>
                      <a:r>
                        <a:rPr lang="en-US" sz="1600" b="1" dirty="0" smtClean="0">
                          <a:solidFill>
                            <a:srgbClr val="FF0000"/>
                          </a:solidFill>
                          <a:latin typeface="Arial" pitchFamily="34" charset="0"/>
                          <a:cs typeface="Arial" pitchFamily="34" charset="0"/>
                        </a:rPr>
                        <a:t>5,8</a:t>
                      </a:r>
                      <a:endParaRPr lang="el-GR" sz="1600" b="1" dirty="0">
                        <a:solidFill>
                          <a:srgbClr val="FF0000"/>
                        </a:solidFill>
                        <a:latin typeface="Arial" pitchFamily="34" charset="0"/>
                        <a:cs typeface="Arial" pitchFamily="34" charset="0"/>
                      </a:endParaRPr>
                    </a:p>
                  </a:txBody>
                  <a:tcPr/>
                </a:tc>
              </a:tr>
              <a:tr h="370840">
                <a:tc>
                  <a:txBody>
                    <a:bodyPr/>
                    <a:lstStyle/>
                    <a:p>
                      <a:pPr algn="ctr"/>
                      <a:r>
                        <a:rPr lang="en-US" sz="1800" b="1" dirty="0" smtClean="0">
                          <a:latin typeface="Corbel" pitchFamily="34" charset="0"/>
                          <a:ea typeface="Segoe UI Symbol"/>
                        </a:rPr>
                        <a:t>HPO</a:t>
                      </a:r>
                      <a:r>
                        <a:rPr lang="en-US" sz="1600" b="1" baseline="-25000" dirty="0" smtClean="0">
                          <a:latin typeface="Arial" pitchFamily="34" charset="0"/>
                          <a:ea typeface="Segoe UI Symbol"/>
                          <a:cs typeface="Arial" pitchFamily="34" charset="0"/>
                        </a:rPr>
                        <a:t>4</a:t>
                      </a:r>
                      <a:r>
                        <a:rPr lang="en-US" sz="1600" b="1" baseline="30000" dirty="0" smtClean="0">
                          <a:latin typeface="Arial" pitchFamily="34" charset="0"/>
                          <a:ea typeface="Segoe UI Symbol"/>
                          <a:cs typeface="Arial" pitchFamily="34" charset="0"/>
                        </a:rPr>
                        <a:t>2- </a:t>
                      </a:r>
                      <a:r>
                        <a:rPr lang="en-US" sz="1600" b="1" baseline="0" dirty="0" smtClean="0">
                          <a:latin typeface="Arial" pitchFamily="34" charset="0"/>
                          <a:ea typeface="Segoe UI Symbol"/>
                          <a:cs typeface="Arial" pitchFamily="34" charset="0"/>
                        </a:rPr>
                        <a:t>(%)</a:t>
                      </a:r>
                      <a:endParaRPr lang="el-GR" dirty="0"/>
                    </a:p>
                  </a:txBody>
                  <a:tcPr/>
                </a:tc>
                <a:tc>
                  <a:txBody>
                    <a:bodyPr/>
                    <a:lstStyle/>
                    <a:p>
                      <a:pPr algn="ctr"/>
                      <a:r>
                        <a:rPr lang="en-US" sz="1600" b="1" dirty="0" smtClean="0">
                          <a:solidFill>
                            <a:schemeClr val="tx1"/>
                          </a:solidFill>
                          <a:latin typeface="Arial" pitchFamily="34" charset="0"/>
                          <a:cs typeface="Arial" pitchFamily="34" charset="0"/>
                        </a:rPr>
                        <a:t>80</a:t>
                      </a:r>
                      <a:endParaRPr lang="el-GR" sz="1600" b="1" dirty="0">
                        <a:solidFill>
                          <a:schemeClr val="tx1"/>
                        </a:solidFill>
                        <a:latin typeface="Arial" pitchFamily="34" charset="0"/>
                        <a:cs typeface="Arial" pitchFamily="34" charset="0"/>
                      </a:endParaRPr>
                    </a:p>
                  </a:txBody>
                  <a:tcPr/>
                </a:tc>
                <a:tc>
                  <a:txBody>
                    <a:bodyPr/>
                    <a:lstStyle/>
                    <a:p>
                      <a:pPr algn="ctr"/>
                      <a:r>
                        <a:rPr lang="en-US" sz="1600" b="1" dirty="0" smtClean="0">
                          <a:solidFill>
                            <a:schemeClr val="tx1"/>
                          </a:solidFill>
                          <a:latin typeface="Arial" pitchFamily="34" charset="0"/>
                          <a:cs typeface="Arial" pitchFamily="34" charset="0"/>
                        </a:rPr>
                        <a:t>50</a:t>
                      </a:r>
                      <a:endParaRPr lang="el-GR" sz="1600" b="1" dirty="0">
                        <a:solidFill>
                          <a:schemeClr val="tx1"/>
                        </a:solidFill>
                        <a:latin typeface="Arial" pitchFamily="34" charset="0"/>
                        <a:cs typeface="Arial" pitchFamily="34" charset="0"/>
                      </a:endParaRPr>
                    </a:p>
                  </a:txBody>
                  <a:tcPr/>
                </a:tc>
                <a:tc>
                  <a:txBody>
                    <a:bodyPr/>
                    <a:lstStyle/>
                    <a:p>
                      <a:pPr algn="ctr"/>
                      <a:r>
                        <a:rPr lang="en-US" sz="1600" b="1" dirty="0" smtClean="0">
                          <a:solidFill>
                            <a:schemeClr val="tx1"/>
                          </a:solidFill>
                          <a:latin typeface="Arial" pitchFamily="34" charset="0"/>
                          <a:cs typeface="Arial" pitchFamily="34" charset="0"/>
                        </a:rPr>
                        <a:t>5</a:t>
                      </a:r>
                      <a:endParaRPr lang="el-GR" sz="1600" b="1" dirty="0">
                        <a:solidFill>
                          <a:schemeClr val="tx1"/>
                        </a:solidFill>
                        <a:latin typeface="Arial" pitchFamily="34" charset="0"/>
                        <a:cs typeface="Arial" pitchFamily="34" charset="0"/>
                      </a:endParaRPr>
                    </a:p>
                  </a:txBody>
                  <a:tcPr/>
                </a:tc>
              </a:tr>
              <a:tr h="370840">
                <a:tc>
                  <a:txBody>
                    <a:bodyPr/>
                    <a:lstStyle/>
                    <a:p>
                      <a:pPr algn="ctr"/>
                      <a:r>
                        <a:rPr lang="el-GR" sz="1800" b="1" dirty="0" smtClean="0">
                          <a:latin typeface="Corbel" pitchFamily="34" charset="0"/>
                        </a:rPr>
                        <a:t>Η</a:t>
                      </a:r>
                      <a:r>
                        <a:rPr lang="el-GR" sz="1600" b="1" baseline="-25000" dirty="0" smtClean="0">
                          <a:latin typeface="Arial" pitchFamily="34" charset="0"/>
                          <a:cs typeface="Arial" pitchFamily="34" charset="0"/>
                        </a:rPr>
                        <a:t>2</a:t>
                      </a:r>
                      <a:r>
                        <a:rPr lang="en-US" sz="1800" b="1" dirty="0" smtClean="0">
                          <a:latin typeface="Corbel" pitchFamily="34" charset="0"/>
                          <a:cs typeface="Arial" pitchFamily="34" charset="0"/>
                        </a:rPr>
                        <a:t>PO</a:t>
                      </a:r>
                      <a:r>
                        <a:rPr lang="en-US" sz="1600" b="1" baseline="-25000" dirty="0" smtClean="0">
                          <a:latin typeface="Arial" pitchFamily="34" charset="0"/>
                          <a:cs typeface="Arial" pitchFamily="34" charset="0"/>
                        </a:rPr>
                        <a:t>4</a:t>
                      </a:r>
                      <a:r>
                        <a:rPr lang="en-US" sz="1600" b="1" baseline="30000" dirty="0" smtClean="0">
                          <a:latin typeface="Arial" pitchFamily="34" charset="0"/>
                          <a:cs typeface="Arial" pitchFamily="34" charset="0"/>
                        </a:rPr>
                        <a:t>-</a:t>
                      </a:r>
                      <a:r>
                        <a:rPr lang="el-GR" sz="1800" b="1" dirty="0" smtClean="0">
                          <a:latin typeface="Corbel" pitchFamily="34" charset="0"/>
                          <a:ea typeface="Segoe UI Symbol"/>
                        </a:rPr>
                        <a:t> </a:t>
                      </a:r>
                      <a:r>
                        <a:rPr lang="en-US" sz="1800" b="1" baseline="0" dirty="0" smtClean="0">
                          <a:latin typeface="Corbel" pitchFamily="34" charset="0"/>
                          <a:ea typeface="Segoe UI Symbol"/>
                        </a:rPr>
                        <a:t>(%)</a:t>
                      </a:r>
                      <a:endParaRPr lang="el-GR" dirty="0">
                        <a:latin typeface="Corbel" pitchFamily="34" charset="0"/>
                      </a:endParaRPr>
                    </a:p>
                  </a:txBody>
                  <a:tcPr/>
                </a:tc>
                <a:tc>
                  <a:txBody>
                    <a:bodyPr/>
                    <a:lstStyle/>
                    <a:p>
                      <a:pPr algn="ctr"/>
                      <a:r>
                        <a:rPr lang="en-US" sz="1600" b="1" dirty="0" smtClean="0">
                          <a:solidFill>
                            <a:schemeClr val="tx1"/>
                          </a:solidFill>
                          <a:latin typeface="Arial" pitchFamily="34" charset="0"/>
                          <a:cs typeface="Arial" pitchFamily="34" charset="0"/>
                        </a:rPr>
                        <a:t>20</a:t>
                      </a:r>
                      <a:endParaRPr lang="el-GR" sz="1600" b="1" dirty="0">
                        <a:solidFill>
                          <a:schemeClr val="tx1"/>
                        </a:solidFill>
                        <a:latin typeface="Arial" pitchFamily="34" charset="0"/>
                        <a:cs typeface="Arial" pitchFamily="34" charset="0"/>
                      </a:endParaRPr>
                    </a:p>
                  </a:txBody>
                  <a:tcPr/>
                </a:tc>
                <a:tc>
                  <a:txBody>
                    <a:bodyPr/>
                    <a:lstStyle/>
                    <a:p>
                      <a:pPr algn="ctr"/>
                      <a:r>
                        <a:rPr lang="en-US" sz="1600" b="1" dirty="0" smtClean="0">
                          <a:solidFill>
                            <a:schemeClr val="tx1"/>
                          </a:solidFill>
                          <a:latin typeface="Arial" pitchFamily="34" charset="0"/>
                          <a:cs typeface="Arial" pitchFamily="34" charset="0"/>
                        </a:rPr>
                        <a:t>50</a:t>
                      </a:r>
                      <a:endParaRPr lang="el-GR" sz="1600" b="1" dirty="0">
                        <a:solidFill>
                          <a:schemeClr val="tx1"/>
                        </a:solidFill>
                        <a:latin typeface="Arial" pitchFamily="34" charset="0"/>
                        <a:cs typeface="Arial" pitchFamily="34" charset="0"/>
                      </a:endParaRPr>
                    </a:p>
                  </a:txBody>
                  <a:tcPr/>
                </a:tc>
                <a:tc>
                  <a:txBody>
                    <a:bodyPr/>
                    <a:lstStyle/>
                    <a:p>
                      <a:pPr algn="ctr"/>
                      <a:r>
                        <a:rPr lang="en-US" sz="1600" b="1" dirty="0" smtClean="0">
                          <a:solidFill>
                            <a:schemeClr val="tx1"/>
                          </a:solidFill>
                          <a:latin typeface="Arial" pitchFamily="34" charset="0"/>
                          <a:cs typeface="Arial" pitchFamily="34" charset="0"/>
                        </a:rPr>
                        <a:t>95</a:t>
                      </a:r>
                      <a:endParaRPr lang="el-GR" sz="1600" b="1" dirty="0">
                        <a:solidFill>
                          <a:schemeClr val="tx1"/>
                        </a:solidFill>
                        <a:latin typeface="Arial" pitchFamily="34" charset="0"/>
                        <a:cs typeface="Arial" pitchFamily="34" charset="0"/>
                      </a:endParaRPr>
                    </a:p>
                  </a:txBody>
                  <a:tcPr/>
                </a:tc>
              </a:tr>
            </a:tbl>
          </a:graphicData>
        </a:graphic>
      </p:graphicFrame>
      <p:sp>
        <p:nvSpPr>
          <p:cNvPr id="10" name="9 - TextBox"/>
          <p:cNvSpPr txBox="1"/>
          <p:nvPr/>
        </p:nvSpPr>
        <p:spPr>
          <a:xfrm>
            <a:off x="1835696" y="5373216"/>
            <a:ext cx="4392488" cy="369332"/>
          </a:xfrm>
          <a:prstGeom prst="rect">
            <a:avLst/>
          </a:prstGeom>
          <a:noFill/>
        </p:spPr>
        <p:txBody>
          <a:bodyPr wrap="square" rtlCol="0">
            <a:spAutoFit/>
          </a:bodyPr>
          <a:lstStyle/>
          <a:p>
            <a:r>
              <a:rPr lang="el-GR" b="1" dirty="0" smtClean="0">
                <a:sym typeface="Symbol"/>
              </a:rPr>
              <a:t></a:t>
            </a:r>
            <a:r>
              <a:rPr lang="en-US" b="1" dirty="0" smtClean="0">
                <a:sym typeface="Symbol"/>
              </a:rPr>
              <a:t> </a:t>
            </a:r>
            <a:r>
              <a:rPr lang="en-US" b="1" dirty="0" smtClean="0">
                <a:latin typeface="Corbel" pitchFamily="34" charset="0"/>
                <a:sym typeface="Symbol"/>
              </a:rPr>
              <a:t>pH </a:t>
            </a:r>
            <a:r>
              <a:rPr lang="el-GR" b="1" dirty="0" smtClean="0">
                <a:latin typeface="Corbel" pitchFamily="34" charset="0"/>
                <a:sym typeface="Symbol"/>
              </a:rPr>
              <a:t>ούρων   τιτλοποιήσιμων οξέων</a:t>
            </a:r>
            <a:endParaRPr lang="el-GR" b="1" dirty="0"/>
          </a:p>
        </p:txBody>
      </p:sp>
      <p:sp>
        <p:nvSpPr>
          <p:cNvPr id="8" name="Text Box 4"/>
          <p:cNvSpPr txBox="1">
            <a:spLocks noChangeArrowheads="1"/>
          </p:cNvSpPr>
          <p:nvPr/>
        </p:nvSpPr>
        <p:spPr bwMode="auto">
          <a:xfrm>
            <a:off x="4644008" y="6053733"/>
            <a:ext cx="3743523" cy="255587"/>
          </a:xfrm>
          <a:prstGeom prst="rect">
            <a:avLst/>
          </a:prstGeom>
          <a:noFill/>
          <a:ln w="9525">
            <a:noFill/>
            <a:round/>
            <a:headEnd/>
            <a:tailEnd/>
          </a:ln>
          <a:effectLst/>
        </p:spPr>
        <p:txBody>
          <a:bodyPr lIns="0" tIns="0" rIns="0" bIns="0"/>
          <a:lstStyle/>
          <a:p>
            <a:pPr algn="r">
              <a:tabLst>
                <a:tab pos="723900" algn="l"/>
                <a:tab pos="1447800" algn="l"/>
                <a:tab pos="2171700" algn="l"/>
                <a:tab pos="2895600" algn="l"/>
                <a:tab pos="3619500" algn="l"/>
              </a:tabLst>
            </a:pPr>
            <a:r>
              <a:rPr lang="en-GB" sz="1400" b="1" i="1" dirty="0" err="1" smtClean="0">
                <a:solidFill>
                  <a:srgbClr val="0070C0"/>
                </a:solidFill>
                <a:latin typeface="Corbel" pitchFamily="34" charset="0"/>
                <a:ea typeface="msgothic" charset="0"/>
                <a:cs typeface="msgothic" charset="0"/>
              </a:rPr>
              <a:t>Koeppen</a:t>
            </a:r>
            <a:r>
              <a:rPr lang="el-GR" sz="1400" b="1" i="1" dirty="0" smtClean="0">
                <a:solidFill>
                  <a:srgbClr val="0070C0"/>
                </a:solidFill>
                <a:latin typeface="Corbel" pitchFamily="34" charset="0"/>
                <a:ea typeface="msgothic" charset="0"/>
                <a:cs typeface="msgothic" charset="0"/>
              </a:rPr>
              <a:t>,</a:t>
            </a:r>
            <a:r>
              <a:rPr lang="en-GB" sz="1400" b="1" i="1" dirty="0" smtClean="0">
                <a:solidFill>
                  <a:srgbClr val="0070C0"/>
                </a:solidFill>
                <a:latin typeface="Corbel" pitchFamily="34" charset="0"/>
                <a:ea typeface="msgothic" charset="0"/>
                <a:cs typeface="msgothic" charset="0"/>
              </a:rPr>
              <a:t> </a:t>
            </a:r>
            <a:r>
              <a:rPr lang="en-GB" sz="1400" b="1" i="1" dirty="0">
                <a:solidFill>
                  <a:srgbClr val="0070C0"/>
                </a:solidFill>
                <a:latin typeface="Corbel" pitchFamily="34" charset="0"/>
                <a:ea typeface="msgothic" charset="0"/>
                <a:cs typeface="msgothic" charset="0"/>
              </a:rPr>
              <a:t>Advan in Physiol </a:t>
            </a:r>
            <a:r>
              <a:rPr lang="en-GB" sz="1400" b="1" i="1" dirty="0" smtClean="0">
                <a:solidFill>
                  <a:srgbClr val="0070C0"/>
                </a:solidFill>
                <a:latin typeface="Corbel" pitchFamily="34" charset="0"/>
                <a:ea typeface="msgothic" charset="0"/>
                <a:cs typeface="msgothic" charset="0"/>
              </a:rPr>
              <a:t>Edu</a:t>
            </a:r>
            <a:r>
              <a:rPr lang="en-US" sz="1400" b="1" i="1" dirty="0" smtClean="0">
                <a:solidFill>
                  <a:srgbClr val="0070C0"/>
                </a:solidFill>
                <a:latin typeface="Corbel" pitchFamily="34" charset="0"/>
                <a:ea typeface="msgothic" charset="0"/>
                <a:cs typeface="msgothic" charset="0"/>
              </a:rPr>
              <a:t> </a:t>
            </a:r>
            <a:r>
              <a:rPr lang="en-GB" sz="1200" b="1" i="1" dirty="0" smtClean="0">
                <a:solidFill>
                  <a:srgbClr val="0070C0"/>
                </a:solidFill>
                <a:latin typeface="Arial" charset="0"/>
                <a:ea typeface="msgothic" charset="0"/>
                <a:cs typeface="msgothic" charset="0"/>
              </a:rPr>
              <a:t>33:275, 2009</a:t>
            </a:r>
            <a:endParaRPr lang="en-GB" sz="1200" b="1" i="1" dirty="0">
              <a:solidFill>
                <a:srgbClr val="0070C0"/>
              </a:solidFill>
              <a:latin typeface="Arial"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 xmlns:a16="http://schemas.microsoft.com/office/drawing/2014/main" id="{19A988F9-0B8F-4DB8-ABA4-A70C08F726BE}"/>
              </a:ext>
            </a:extLst>
          </p:cNvPr>
          <p:cNvSpPr>
            <a:spLocks noGrp="1"/>
          </p:cNvSpPr>
          <p:nvPr>
            <p:ph type="title"/>
          </p:nvPr>
        </p:nvSpPr>
        <p:spPr/>
        <p:txBody>
          <a:bodyPr>
            <a:normAutofit/>
          </a:bodyPr>
          <a:lstStyle/>
          <a:p>
            <a:pPr algn="ctr"/>
            <a:r>
              <a:rPr lang="el-GR" sz="2800" b="1" dirty="0">
                <a:solidFill>
                  <a:schemeClr val="tx2">
                    <a:lumMod val="75000"/>
                  </a:schemeClr>
                </a:solidFill>
              </a:rPr>
              <a:t>ΜΕΤΑΦΟΡΑ  ΤΟΥ  ΦΩΣΦΟΡΟΥ  ΣΤΟ  ΕΓΓΥΣ  ΣΩΛΗΝΑΡΙΟ</a:t>
            </a:r>
          </a:p>
        </p:txBody>
      </p:sp>
      <p:pic>
        <p:nvPicPr>
          <p:cNvPr id="11" name="10 - Θέση περιεχομένου" descr="PTC Phosphate.JPG"/>
          <p:cNvPicPr>
            <a:picLocks noGrp="1" noChangeAspect="1"/>
          </p:cNvPicPr>
          <p:nvPr>
            <p:ph sz="half" idx="1"/>
          </p:nvPr>
        </p:nvPicPr>
        <p:blipFill>
          <a:blip r:embed="rId3" cstate="print"/>
          <a:stretch>
            <a:fillRect/>
          </a:stretch>
        </p:blipFill>
        <p:spPr>
          <a:xfrm>
            <a:off x="1019823" y="2304000"/>
            <a:ext cx="4072877" cy="2866098"/>
          </a:xfrm>
        </p:spPr>
      </p:pic>
      <p:pic>
        <p:nvPicPr>
          <p:cNvPr id="12" name="11 - Θέση περιεχομένου" descr="PCT Acid Excretion - Base Reclamation A.JPG"/>
          <p:cNvPicPr>
            <a:picLocks noGrp="1" noChangeAspect="1"/>
          </p:cNvPicPr>
          <p:nvPr>
            <p:ph sz="half" idx="2"/>
          </p:nvPr>
        </p:nvPicPr>
        <p:blipFill>
          <a:blip r:embed="rId4" cstate="print"/>
          <a:stretch>
            <a:fillRect/>
          </a:stretch>
        </p:blipFill>
        <p:spPr>
          <a:xfrm>
            <a:off x="4932040" y="1772816"/>
            <a:ext cx="3657599" cy="4223938"/>
          </a:xfrm>
        </p:spPr>
      </p:pic>
      <p:sp>
        <p:nvSpPr>
          <p:cNvPr id="7" name="Text Box 4">
            <a:extLst>
              <a:ext uri="{FF2B5EF4-FFF2-40B4-BE49-F238E27FC236}">
                <a16:creationId xmlns="" xmlns:a16="http://schemas.microsoft.com/office/drawing/2014/main" id="{2D348FFC-E6CF-4909-8C27-102E3BD5BB0A}"/>
              </a:ext>
            </a:extLst>
          </p:cNvPr>
          <p:cNvSpPr txBox="1">
            <a:spLocks noChangeArrowheads="1"/>
          </p:cNvSpPr>
          <p:nvPr/>
        </p:nvSpPr>
        <p:spPr bwMode="auto">
          <a:xfrm>
            <a:off x="4932040" y="6093296"/>
            <a:ext cx="3672136" cy="288032"/>
          </a:xfrm>
          <a:prstGeom prst="rect">
            <a:avLst/>
          </a:prstGeom>
          <a:noFill/>
          <a:ln w="9525">
            <a:noFill/>
            <a:round/>
            <a:headEnd/>
            <a:tailEnd/>
          </a:ln>
          <a:effectLst/>
        </p:spPr>
        <p:txBody>
          <a:bodyPr lIns="0" tIns="0" rIns="0" bIns="0"/>
          <a:lstStyle/>
          <a:p>
            <a:pPr algn="r"/>
            <a:r>
              <a:rPr lang="en-US" sz="1400" b="1" i="1" dirty="0" err="1" smtClean="0">
                <a:solidFill>
                  <a:srgbClr val="0070C0"/>
                </a:solidFill>
                <a:latin typeface="Corbel" panose="020B0503020204020204" pitchFamily="34" charset="0"/>
              </a:rPr>
              <a:t>Curthoys</a:t>
            </a:r>
            <a:r>
              <a:rPr lang="en-US" sz="1400" b="1" i="1" dirty="0" smtClean="0">
                <a:solidFill>
                  <a:srgbClr val="0070C0"/>
                </a:solidFill>
                <a:latin typeface="Corbel" panose="020B0503020204020204" pitchFamily="34" charset="0"/>
              </a:rPr>
              <a:t>, </a:t>
            </a:r>
            <a:r>
              <a:rPr lang="en-US" sz="1400" b="1" i="1" dirty="0">
                <a:solidFill>
                  <a:srgbClr val="0070C0"/>
                </a:solidFill>
                <a:latin typeface="Corbel" panose="020B0503020204020204" pitchFamily="34" charset="0"/>
              </a:rPr>
              <a:t>Clin J Am Soc Nephrol </a:t>
            </a:r>
            <a:r>
              <a:rPr lang="en-US" sz="1200" b="1" i="1" dirty="0">
                <a:solidFill>
                  <a:srgbClr val="0070C0"/>
                </a:solidFill>
                <a:latin typeface="Arial" panose="020B0604020202020204" pitchFamily="34" charset="0"/>
                <a:cs typeface="Arial" panose="020B0604020202020204" pitchFamily="34" charset="0"/>
              </a:rPr>
              <a:t>9:1627, 2014</a:t>
            </a:r>
            <a:endParaRPr lang="el-GR" sz="1200" b="1" i="1" dirty="0">
              <a:solidFill>
                <a:srgbClr val="0070C0"/>
              </a:solidFill>
              <a:latin typeface="Arial" panose="020B0604020202020204" pitchFamily="34" charset="0"/>
              <a:cs typeface="Arial" panose="020B0604020202020204" pitchFamily="34" charset="0"/>
            </a:endParaRPr>
          </a:p>
        </p:txBody>
      </p:sp>
      <p:sp>
        <p:nvSpPr>
          <p:cNvPr id="13" name="12 - Στρογγυλεμένο ορθογώνιο"/>
          <p:cNvSpPr/>
          <p:nvPr/>
        </p:nvSpPr>
        <p:spPr>
          <a:xfrm>
            <a:off x="5652000" y="3924000"/>
            <a:ext cx="216024" cy="14401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4" name="13 - Στρογγυλεμένο ορθογώνιο"/>
          <p:cNvSpPr/>
          <p:nvPr/>
        </p:nvSpPr>
        <p:spPr>
          <a:xfrm>
            <a:off x="1044000" y="3672000"/>
            <a:ext cx="216024" cy="144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5" name="14 - TextBox"/>
          <p:cNvSpPr txBox="1"/>
          <p:nvPr/>
        </p:nvSpPr>
        <p:spPr>
          <a:xfrm>
            <a:off x="6516216" y="5157192"/>
            <a:ext cx="936104" cy="338554"/>
          </a:xfrm>
          <a:prstGeom prst="rect">
            <a:avLst/>
          </a:prstGeom>
          <a:noFill/>
        </p:spPr>
        <p:txBody>
          <a:bodyPr wrap="square" rtlCol="0">
            <a:spAutoFit/>
          </a:bodyPr>
          <a:lstStyle/>
          <a:p>
            <a:r>
              <a:rPr lang="el-GR" sz="1600" b="1" dirty="0" smtClean="0">
                <a:solidFill>
                  <a:srgbClr val="FF0000"/>
                </a:solidFill>
                <a:latin typeface="Corbel" pitchFamily="34" charset="0"/>
              </a:rPr>
              <a:t>Οξέωση</a:t>
            </a:r>
            <a:endParaRPr lang="el-GR" sz="1600" b="1" dirty="0">
              <a:solidFill>
                <a:srgbClr val="FF0000"/>
              </a:solidFill>
              <a:latin typeface="Corbel" pitchFamily="34" charset="0"/>
            </a:endParaRPr>
          </a:p>
        </p:txBody>
      </p:sp>
      <p:cxnSp>
        <p:nvCxnSpPr>
          <p:cNvPr id="17" name="16 - Ευθύγραμμο βέλος σύνδεσης"/>
          <p:cNvCxnSpPr/>
          <p:nvPr/>
        </p:nvCxnSpPr>
        <p:spPr>
          <a:xfrm flipV="1">
            <a:off x="5508104" y="4149080"/>
            <a:ext cx="0" cy="28803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V="1">
            <a:off x="5364000" y="5004000"/>
            <a:ext cx="0" cy="28803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rot="5400000">
            <a:off x="5461200" y="4932000"/>
            <a:ext cx="25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6516216" y="5445224"/>
            <a:ext cx="1224136" cy="338554"/>
          </a:xfrm>
          <a:prstGeom prst="rect">
            <a:avLst/>
          </a:prstGeom>
          <a:noFill/>
        </p:spPr>
        <p:txBody>
          <a:bodyPr wrap="square" rtlCol="0">
            <a:spAutoFit/>
          </a:bodyPr>
          <a:lstStyle/>
          <a:p>
            <a:r>
              <a:rPr lang="el-GR" sz="1600" b="1" dirty="0" smtClean="0">
                <a:solidFill>
                  <a:srgbClr val="00B050"/>
                </a:solidFill>
                <a:latin typeface="Corbel" pitchFamily="34" charset="0"/>
              </a:rPr>
              <a:t>Αλκάλωση</a:t>
            </a:r>
            <a:endParaRPr lang="el-GR" sz="1600" b="1" dirty="0">
              <a:solidFill>
                <a:srgbClr val="00B050"/>
              </a:solidFill>
              <a:latin typeface="Corbel" pitchFamily="34" charset="0"/>
            </a:endParaRPr>
          </a:p>
        </p:txBody>
      </p:sp>
      <p:cxnSp>
        <p:nvCxnSpPr>
          <p:cNvPr id="23" name="22 - Ευθύγραμμο βέλος σύνδεσης"/>
          <p:cNvCxnSpPr/>
          <p:nvPr/>
        </p:nvCxnSpPr>
        <p:spPr>
          <a:xfrm rot="10800000" flipV="1">
            <a:off x="5796000" y="5076000"/>
            <a:ext cx="0" cy="28803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10800000">
            <a:off x="5508000" y="4896000"/>
            <a:ext cx="180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rot="5400000">
            <a:off x="5904000" y="3996000"/>
            <a:ext cx="180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80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algn="ctr"/>
            <a:r>
              <a:rPr lang="el-GR" sz="2800" b="1" dirty="0" smtClean="0">
                <a:solidFill>
                  <a:schemeClr val="tx2">
                    <a:lumMod val="75000"/>
                  </a:schemeClr>
                </a:solidFill>
              </a:rPr>
              <a:t>ΕΠΙΘΗΛΙΑΚΗ  ΜΕΤΑΦΟΡΑ  ΚΑΙ  ΜΕΤΑΒΟΛΙΣΜΟΣ  ΤΩΝ  ΚΙΤΡΙΚΩΝ</a:t>
            </a:r>
            <a:endParaRPr lang="el-GR" sz="2800" b="1" dirty="0">
              <a:solidFill>
                <a:schemeClr val="tx2">
                  <a:lumMod val="75000"/>
                </a:schemeClr>
              </a:solidFill>
            </a:endParaRPr>
          </a:p>
        </p:txBody>
      </p:sp>
      <p:pic>
        <p:nvPicPr>
          <p:cNvPr id="11" name="10 - Θέση περιεχομένου" descr="Fig-61-Scheme-for-the-metabolism-of-citrate-in-a-proximal-tubule-cell-The-carrier.jpg"/>
          <p:cNvPicPr>
            <a:picLocks noGrp="1" noChangeAspect="1"/>
          </p:cNvPicPr>
          <p:nvPr>
            <p:ph idx="1"/>
          </p:nvPr>
        </p:nvPicPr>
        <p:blipFill>
          <a:blip r:embed="rId2" cstate="print"/>
          <a:stretch>
            <a:fillRect/>
          </a:stretch>
        </p:blipFill>
        <p:spPr>
          <a:xfrm>
            <a:off x="2555875" y="2219325"/>
            <a:ext cx="5257800" cy="3257550"/>
          </a:xfrm>
        </p:spPr>
      </p:pic>
      <p:sp>
        <p:nvSpPr>
          <p:cNvPr id="12" name="11 - TextBox"/>
          <p:cNvSpPr txBox="1"/>
          <p:nvPr/>
        </p:nvSpPr>
        <p:spPr>
          <a:xfrm>
            <a:off x="3024000" y="2376000"/>
            <a:ext cx="838200" cy="369332"/>
          </a:xfrm>
          <a:prstGeom prst="rect">
            <a:avLst/>
          </a:prstGeom>
          <a:noFill/>
        </p:spPr>
        <p:txBody>
          <a:bodyPr wrap="square" rtlCol="0">
            <a:spAutoFit/>
          </a:bodyPr>
          <a:lstStyle/>
          <a:p>
            <a:r>
              <a:rPr lang="en-US" b="1" dirty="0" smtClean="0">
                <a:solidFill>
                  <a:srgbClr val="FF0000"/>
                </a:solidFill>
                <a:latin typeface="Corbel" pitchFamily="34" charset="0"/>
              </a:rPr>
              <a:t>Ang II</a:t>
            </a:r>
            <a:endParaRPr lang="el-GR" b="1" dirty="0">
              <a:solidFill>
                <a:srgbClr val="FF0000"/>
              </a:solidFill>
              <a:latin typeface="Corbel" pitchFamily="34" charset="0"/>
            </a:endParaRPr>
          </a:p>
        </p:txBody>
      </p:sp>
      <p:cxnSp>
        <p:nvCxnSpPr>
          <p:cNvPr id="13" name="12 - Ευθύγραμμο βέλος σύνδεσης"/>
          <p:cNvCxnSpPr/>
          <p:nvPr/>
        </p:nvCxnSpPr>
        <p:spPr>
          <a:xfrm rot="-3660000" flipH="1">
            <a:off x="3672000" y="2628000"/>
            <a:ext cx="266700" cy="720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Rectangle 64"/>
          <p:cNvSpPr>
            <a:spLocks noChangeArrowheads="1"/>
          </p:cNvSpPr>
          <p:nvPr/>
        </p:nvSpPr>
        <p:spPr bwMode="auto">
          <a:xfrm>
            <a:off x="4968000" y="3096000"/>
            <a:ext cx="422275" cy="336550"/>
          </a:xfrm>
          <a:prstGeom prst="rect">
            <a:avLst/>
          </a:prstGeom>
          <a:noFill/>
          <a:ln w="9525">
            <a:noFill/>
            <a:miter lim="800000"/>
            <a:headEnd/>
            <a:tailEnd/>
          </a:ln>
          <a:effectLst/>
        </p:spPr>
        <p:txBody>
          <a:bodyPr wrap="none">
            <a:spAutoFit/>
          </a:bodyPr>
          <a:lstStyle/>
          <a:p>
            <a:r>
              <a:rPr lang="el-GR" sz="1600" b="1" dirty="0">
                <a:solidFill>
                  <a:srgbClr val="FF0000"/>
                </a:solidFill>
                <a:cs typeface="Times New Roman" pitchFamily="18" charset="0"/>
              </a:rPr>
              <a:t>Η</a:t>
            </a:r>
            <a:r>
              <a:rPr lang="el-GR" sz="1600" b="1" baseline="30000" dirty="0">
                <a:solidFill>
                  <a:srgbClr val="FF0000"/>
                </a:solidFill>
                <a:cs typeface="Times New Roman" pitchFamily="18" charset="0"/>
              </a:rPr>
              <a:t>+</a:t>
            </a:r>
          </a:p>
        </p:txBody>
      </p:sp>
      <p:cxnSp>
        <p:nvCxnSpPr>
          <p:cNvPr id="15" name="14 - Ευθύγραμμο βέλος σύνδεσης"/>
          <p:cNvCxnSpPr/>
          <p:nvPr/>
        </p:nvCxnSpPr>
        <p:spPr>
          <a:xfrm rot="-9480000" flipV="1">
            <a:off x="4392000" y="3132000"/>
            <a:ext cx="626365" cy="257968"/>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rot="600000" flipH="1">
            <a:off x="5076000" y="3312000"/>
            <a:ext cx="0" cy="72008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rot="-960000" flipH="1">
            <a:off x="5328000" y="3276000"/>
            <a:ext cx="26624" cy="525618"/>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Text Box 4">
            <a:extLst>
              <a:ext uri="{FF2B5EF4-FFF2-40B4-BE49-F238E27FC236}">
                <a16:creationId xmlns="" xmlns:a16="http://schemas.microsoft.com/office/drawing/2014/main" id="{2D348FFC-E6CF-4909-8C27-102E3BD5BB0A}"/>
              </a:ext>
            </a:extLst>
          </p:cNvPr>
          <p:cNvSpPr txBox="1">
            <a:spLocks noChangeArrowheads="1"/>
          </p:cNvSpPr>
          <p:nvPr/>
        </p:nvSpPr>
        <p:spPr bwMode="auto">
          <a:xfrm>
            <a:off x="4932040" y="5733256"/>
            <a:ext cx="2808312" cy="288032"/>
          </a:xfrm>
          <a:prstGeom prst="rect">
            <a:avLst/>
          </a:prstGeom>
          <a:noFill/>
          <a:ln w="9525">
            <a:noFill/>
            <a:round/>
            <a:headEnd/>
            <a:tailEnd/>
          </a:ln>
          <a:effectLst/>
        </p:spPr>
        <p:txBody>
          <a:bodyPr lIns="0" tIns="0" rIns="0" bIns="0"/>
          <a:lstStyle/>
          <a:p>
            <a:pPr algn="r"/>
            <a:r>
              <a:rPr lang="en-US" sz="1400" b="1" i="1" dirty="0" smtClean="0">
                <a:solidFill>
                  <a:srgbClr val="0070C0"/>
                </a:solidFill>
                <a:latin typeface="Corbel" pitchFamily="34" charset="0"/>
              </a:rPr>
              <a:t>Dogliotti, </a:t>
            </a:r>
            <a:r>
              <a:rPr lang="el-GR" sz="1400" b="1" i="1" dirty="0" smtClean="0">
                <a:solidFill>
                  <a:srgbClr val="0070C0"/>
                </a:solidFill>
                <a:latin typeface="Corbel" pitchFamily="34" charset="0"/>
              </a:rPr>
              <a:t>J Transl </a:t>
            </a:r>
            <a:r>
              <a:rPr lang="el-GR" sz="1400" b="1" i="1" dirty="0" smtClean="0">
                <a:solidFill>
                  <a:srgbClr val="0070C0"/>
                </a:solidFill>
              </a:rPr>
              <a:t>Med, </a:t>
            </a:r>
            <a:r>
              <a:rPr lang="el-GR" sz="1200" b="1" i="1" dirty="0" smtClean="0">
                <a:solidFill>
                  <a:srgbClr val="0070C0"/>
                </a:solidFill>
                <a:latin typeface="Arial" pitchFamily="34" charset="0"/>
                <a:cs typeface="Arial" pitchFamily="34" charset="0"/>
              </a:rPr>
              <a:t>11:109, 2013</a:t>
            </a:r>
            <a:endParaRPr lang="el-GR" sz="1200" dirty="0" smtClean="0">
              <a:solidFill>
                <a:srgbClr val="0070C0"/>
              </a:solidFill>
              <a:latin typeface="Arial" pitchFamily="34" charset="0"/>
              <a:cs typeface="Arial" pitchFamily="34" charset="0"/>
            </a:endParaRPr>
          </a:p>
          <a:p>
            <a:pPr algn="r"/>
            <a:endParaRPr lang="el-GR" sz="1200" b="1" i="1" dirty="0">
              <a:solidFill>
                <a:srgbClr val="0070C0"/>
              </a:solidFill>
              <a:latin typeface="Arial" panose="020B0604020202020204" pitchFamily="34" charset="0"/>
              <a:cs typeface="Arial" panose="020B0604020202020204" pitchFamily="34" charset="0"/>
            </a:endParaRPr>
          </a:p>
        </p:txBody>
      </p:sp>
      <p:sp>
        <p:nvSpPr>
          <p:cNvPr id="25" name="24 - Στρογγυλεμένο ορθογώνιο"/>
          <p:cNvSpPr>
            <a:spLocks noChangeAspect="1"/>
          </p:cNvSpPr>
          <p:nvPr/>
        </p:nvSpPr>
        <p:spPr>
          <a:xfrm>
            <a:off x="2591997" y="4140000"/>
            <a:ext cx="278668" cy="1857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10" presetClass="entr" presetSubtype="0" fill="hold" grpId="0" nodeType="afterEffect">
                                  <p:stCondLst>
                                    <p:cond delay="2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2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CT Acid Excretion - Base Reclamation A.JPG"/>
          <p:cNvPicPr>
            <a:picLocks noGrp="1" noChangeAspect="1"/>
          </p:cNvPicPr>
          <p:nvPr>
            <p:ph idx="1"/>
          </p:nvPr>
        </p:nvPicPr>
        <p:blipFill>
          <a:blip r:embed="rId2" cstate="print"/>
          <a:stretch>
            <a:fillRect/>
          </a:stretch>
        </p:blipFill>
        <p:spPr>
          <a:xfrm>
            <a:off x="3106303" y="1447800"/>
            <a:ext cx="4156944" cy="4800600"/>
          </a:xfrm>
        </p:spPr>
      </p:pic>
      <p:sp>
        <p:nvSpPr>
          <p:cNvPr id="4" name="Τίτλος 1">
            <a:extLst>
              <a:ext uri="{FF2B5EF4-FFF2-40B4-BE49-F238E27FC236}">
                <a16:creationId xmlns="" xmlns:a16="http://schemas.microsoft.com/office/drawing/2014/main" id="{19A988F9-0B8F-4DB8-ABA4-A70C08F726BE}"/>
              </a:ext>
            </a:extLst>
          </p:cNvPr>
          <p:cNvSpPr>
            <a:spLocks noGrp="1"/>
          </p:cNvSpPr>
          <p:nvPr>
            <p:ph type="title"/>
          </p:nvPr>
        </p:nvSpPr>
        <p:spPr/>
        <p:txBody>
          <a:bodyPr>
            <a:normAutofit/>
          </a:bodyPr>
          <a:lstStyle/>
          <a:p>
            <a:pPr algn="ctr"/>
            <a:r>
              <a:rPr lang="el-GR" sz="2800" b="1" dirty="0">
                <a:solidFill>
                  <a:schemeClr val="tx2">
                    <a:lumMod val="75000"/>
                  </a:schemeClr>
                </a:solidFill>
              </a:rPr>
              <a:t>ΜΕΤΑΦΟΡΑ  </a:t>
            </a:r>
            <a:r>
              <a:rPr lang="el-GR" sz="2800" b="1" dirty="0" smtClean="0">
                <a:solidFill>
                  <a:schemeClr val="tx2">
                    <a:lumMod val="75000"/>
                  </a:schemeClr>
                </a:solidFill>
              </a:rPr>
              <a:t>ΤΩΝ  ΚΙΤΡΙΚΩΝ  </a:t>
            </a:r>
            <a:r>
              <a:rPr lang="el-GR" sz="2800" b="1" dirty="0">
                <a:solidFill>
                  <a:schemeClr val="tx2">
                    <a:lumMod val="75000"/>
                  </a:schemeClr>
                </a:solidFill>
              </a:rPr>
              <a:t>ΣΤΟ  ΕΓΓΥΣ  ΣΩΛΗΝΑΡΙΟ</a:t>
            </a:r>
          </a:p>
        </p:txBody>
      </p:sp>
      <p:sp>
        <p:nvSpPr>
          <p:cNvPr id="6" name="Text Box 4">
            <a:extLst>
              <a:ext uri="{FF2B5EF4-FFF2-40B4-BE49-F238E27FC236}">
                <a16:creationId xmlns="" xmlns:a16="http://schemas.microsoft.com/office/drawing/2014/main" id="{2D348FFC-E6CF-4909-8C27-102E3BD5BB0A}"/>
              </a:ext>
            </a:extLst>
          </p:cNvPr>
          <p:cNvSpPr txBox="1">
            <a:spLocks noChangeArrowheads="1"/>
          </p:cNvSpPr>
          <p:nvPr/>
        </p:nvSpPr>
        <p:spPr bwMode="auto">
          <a:xfrm>
            <a:off x="4499992" y="6048000"/>
            <a:ext cx="3672136" cy="288032"/>
          </a:xfrm>
          <a:prstGeom prst="rect">
            <a:avLst/>
          </a:prstGeom>
          <a:noFill/>
          <a:ln w="9525">
            <a:noFill/>
            <a:round/>
            <a:headEnd/>
            <a:tailEnd/>
          </a:ln>
          <a:effectLst/>
        </p:spPr>
        <p:txBody>
          <a:bodyPr lIns="0" tIns="0" rIns="0" bIns="0"/>
          <a:lstStyle/>
          <a:p>
            <a:pPr algn="r"/>
            <a:r>
              <a:rPr lang="en-US" sz="1400" b="1" i="1" dirty="0" err="1" smtClean="0">
                <a:solidFill>
                  <a:srgbClr val="0070C0"/>
                </a:solidFill>
                <a:latin typeface="Corbel" panose="020B0503020204020204" pitchFamily="34" charset="0"/>
              </a:rPr>
              <a:t>Curthoys</a:t>
            </a:r>
            <a:r>
              <a:rPr lang="en-US" sz="1400" b="1" i="1" dirty="0" smtClean="0">
                <a:solidFill>
                  <a:srgbClr val="0070C0"/>
                </a:solidFill>
                <a:latin typeface="Corbel" panose="020B0503020204020204" pitchFamily="34" charset="0"/>
              </a:rPr>
              <a:t>, </a:t>
            </a:r>
            <a:r>
              <a:rPr lang="en-US" sz="1400" b="1" i="1" dirty="0">
                <a:solidFill>
                  <a:srgbClr val="0070C0"/>
                </a:solidFill>
                <a:latin typeface="Corbel" panose="020B0503020204020204" pitchFamily="34" charset="0"/>
              </a:rPr>
              <a:t>Clin J Am Soc Nephrol </a:t>
            </a:r>
            <a:r>
              <a:rPr lang="en-US" sz="1200" b="1" i="1" dirty="0">
                <a:solidFill>
                  <a:srgbClr val="0070C0"/>
                </a:solidFill>
                <a:latin typeface="Arial" panose="020B0604020202020204" pitchFamily="34" charset="0"/>
                <a:cs typeface="Arial" panose="020B0604020202020204" pitchFamily="34" charset="0"/>
              </a:rPr>
              <a:t>9:1627, 2014</a:t>
            </a:r>
            <a:endParaRPr lang="el-GR" sz="1200" b="1" i="1" dirty="0">
              <a:solidFill>
                <a:srgbClr val="0070C0"/>
              </a:solidFill>
              <a:latin typeface="Arial" panose="020B0604020202020204" pitchFamily="34" charset="0"/>
              <a:cs typeface="Arial" panose="020B0604020202020204" pitchFamily="34" charset="0"/>
            </a:endParaRPr>
          </a:p>
        </p:txBody>
      </p:sp>
      <p:sp>
        <p:nvSpPr>
          <p:cNvPr id="7" name="6 - Στρογγυλεμένο ορθογώνιο"/>
          <p:cNvSpPr/>
          <p:nvPr/>
        </p:nvSpPr>
        <p:spPr>
          <a:xfrm>
            <a:off x="3960000" y="3924000"/>
            <a:ext cx="216024" cy="14401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cxnSp>
        <p:nvCxnSpPr>
          <p:cNvPr id="8" name="7 - Ευθεία γραμμή σύνδεσης"/>
          <p:cNvCxnSpPr/>
          <p:nvPr/>
        </p:nvCxnSpPr>
        <p:spPr>
          <a:xfrm flipH="1">
            <a:off x="3862800" y="2484000"/>
            <a:ext cx="0" cy="57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4644008" y="5301208"/>
            <a:ext cx="936104" cy="338554"/>
          </a:xfrm>
          <a:prstGeom prst="rect">
            <a:avLst/>
          </a:prstGeom>
          <a:noFill/>
        </p:spPr>
        <p:txBody>
          <a:bodyPr wrap="square" rtlCol="0">
            <a:spAutoFit/>
          </a:bodyPr>
          <a:lstStyle/>
          <a:p>
            <a:r>
              <a:rPr lang="el-GR" sz="1600" b="1" dirty="0" smtClean="0">
                <a:solidFill>
                  <a:srgbClr val="FF0000"/>
                </a:solidFill>
                <a:latin typeface="Corbel" pitchFamily="34" charset="0"/>
              </a:rPr>
              <a:t>Οξέωση</a:t>
            </a:r>
            <a:endParaRPr lang="el-GR" sz="1600" b="1" dirty="0">
              <a:solidFill>
                <a:srgbClr val="FF0000"/>
              </a:solidFill>
              <a:latin typeface="Corbel" pitchFamily="34" charset="0"/>
            </a:endParaRPr>
          </a:p>
        </p:txBody>
      </p:sp>
      <p:cxnSp>
        <p:nvCxnSpPr>
          <p:cNvPr id="11" name="10 - Ευθύγραμμο βέλος σύνδεσης"/>
          <p:cNvCxnSpPr/>
          <p:nvPr/>
        </p:nvCxnSpPr>
        <p:spPr>
          <a:xfrm flipV="1">
            <a:off x="3600000" y="2052000"/>
            <a:ext cx="0" cy="28803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4644000" y="5544000"/>
            <a:ext cx="1224136" cy="338554"/>
          </a:xfrm>
          <a:prstGeom prst="rect">
            <a:avLst/>
          </a:prstGeom>
          <a:noFill/>
        </p:spPr>
        <p:txBody>
          <a:bodyPr wrap="square" rtlCol="0">
            <a:spAutoFit/>
          </a:bodyPr>
          <a:lstStyle/>
          <a:p>
            <a:r>
              <a:rPr lang="el-GR" sz="1600" b="1" dirty="0" smtClean="0">
                <a:solidFill>
                  <a:srgbClr val="00B050"/>
                </a:solidFill>
                <a:latin typeface="Corbel" pitchFamily="34" charset="0"/>
              </a:rPr>
              <a:t>Αλκάλωση</a:t>
            </a:r>
            <a:endParaRPr lang="el-GR" sz="1600" b="1" dirty="0">
              <a:solidFill>
                <a:srgbClr val="00B050"/>
              </a:solidFill>
              <a:latin typeface="Corbel" pitchFamily="34" charset="0"/>
            </a:endParaRPr>
          </a:p>
        </p:txBody>
      </p:sp>
      <p:cxnSp>
        <p:nvCxnSpPr>
          <p:cNvPr id="13" name="12 - Ευθύγραμμο βέλος σύνδεσης"/>
          <p:cNvCxnSpPr/>
          <p:nvPr/>
        </p:nvCxnSpPr>
        <p:spPr>
          <a:xfrm rot="10800000" flipV="1">
            <a:off x="4176000" y="2124000"/>
            <a:ext cx="0" cy="28803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5400000">
            <a:off x="4212000" y="3960000"/>
            <a:ext cx="180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rot="10800000">
            <a:off x="3780000" y="2628000"/>
            <a:ext cx="180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1020000">
            <a:off x="5832000" y="2646000"/>
            <a:ext cx="28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17 - TextBox"/>
          <p:cNvSpPr txBox="1">
            <a:spLocks noChangeAspect="1"/>
          </p:cNvSpPr>
          <p:nvPr/>
        </p:nvSpPr>
        <p:spPr>
          <a:xfrm>
            <a:off x="5652120" y="2268000"/>
            <a:ext cx="720080" cy="276999"/>
          </a:xfrm>
          <a:prstGeom prst="rect">
            <a:avLst/>
          </a:prstGeom>
          <a:noFill/>
        </p:spPr>
        <p:txBody>
          <a:bodyPr wrap="square" rtlCol="0">
            <a:spAutoFit/>
          </a:bodyPr>
          <a:lstStyle/>
          <a:p>
            <a:r>
              <a:rPr lang="en-US" sz="1200" b="1" dirty="0" smtClean="0">
                <a:solidFill>
                  <a:srgbClr val="FF0000"/>
                </a:solidFill>
                <a:latin typeface="Corbel" pitchFamily="34" charset="0"/>
                <a:cs typeface="Times New Roman" pitchFamily="18" charset="0"/>
                <a:sym typeface="Symbol"/>
              </a:rPr>
              <a:t> </a:t>
            </a:r>
            <a:r>
              <a:rPr lang="en-US" sz="1200" b="1" dirty="0" smtClean="0">
                <a:solidFill>
                  <a:srgbClr val="FF0000"/>
                </a:solidFill>
                <a:latin typeface="Corbel" pitchFamily="34" charset="0"/>
                <a:sym typeface="Symbol"/>
              </a:rPr>
              <a:t>HC</a:t>
            </a:r>
            <a:r>
              <a:rPr lang="en-US" sz="1200" b="1" dirty="0" smtClean="0">
                <a:solidFill>
                  <a:srgbClr val="FF0000"/>
                </a:solidFill>
                <a:latin typeface="Corbel" pitchFamily="34" charset="0"/>
              </a:rPr>
              <a:t>O</a:t>
            </a:r>
            <a:r>
              <a:rPr lang="en-US" sz="1200" b="1" baseline="-25000" dirty="0" smtClean="0">
                <a:solidFill>
                  <a:srgbClr val="FF0000"/>
                </a:solidFill>
                <a:latin typeface="Arial" pitchFamily="34" charset="0"/>
                <a:cs typeface="Arial" pitchFamily="34" charset="0"/>
              </a:rPr>
              <a:t>3</a:t>
            </a:r>
            <a:r>
              <a:rPr lang="en-US" sz="1200" b="1" baseline="30000" dirty="0" smtClean="0">
                <a:solidFill>
                  <a:srgbClr val="FF0000"/>
                </a:solidFill>
                <a:latin typeface="Arial" pitchFamily="34" charset="0"/>
                <a:cs typeface="Arial" pitchFamily="34" charset="0"/>
              </a:rPr>
              <a:t>-</a:t>
            </a:r>
            <a:endParaRPr lang="el-GR" sz="1200" b="1" dirty="0">
              <a:solidFill>
                <a:srgbClr val="FF0000"/>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792162"/>
          </a:xfrm>
        </p:spPr>
        <p:txBody>
          <a:bodyPr/>
          <a:lstStyle/>
          <a:p>
            <a:pPr algn="ctr" eaLnBrk="1" fontAlgn="auto" hangingPunct="1">
              <a:spcAft>
                <a:spcPts val="0"/>
              </a:spcAft>
              <a:defRPr/>
            </a:pPr>
            <a:r>
              <a:rPr lang="el-GR" sz="3200" b="1" dirty="0">
                <a:solidFill>
                  <a:schemeClr val="tx2">
                    <a:lumMod val="75000"/>
                  </a:schemeClr>
                </a:solidFill>
              </a:rPr>
              <a:t>ΣΥΝΟΨΗ</a:t>
            </a:r>
          </a:p>
        </p:txBody>
      </p:sp>
      <p:sp>
        <p:nvSpPr>
          <p:cNvPr id="3" name="2 - Θέση περιεχομένου"/>
          <p:cNvSpPr>
            <a:spLocks noGrp="1"/>
          </p:cNvSpPr>
          <p:nvPr>
            <p:ph idx="1"/>
          </p:nvPr>
        </p:nvSpPr>
        <p:spPr>
          <a:xfrm>
            <a:off x="1143000" y="1143000"/>
            <a:ext cx="7772400" cy="5410200"/>
          </a:xfrm>
        </p:spPr>
        <p:txBody>
          <a:bodyPr>
            <a:normAutofit fontScale="70000" lnSpcReduction="20000"/>
          </a:bodyPr>
          <a:lstStyle/>
          <a:p>
            <a:pPr algn="just" eaLnBrk="1" hangingPunct="1">
              <a:lnSpc>
                <a:spcPts val="2800"/>
              </a:lnSpc>
            </a:pPr>
            <a:r>
              <a:rPr lang="el-GR" sz="2100" b="1" dirty="0" smtClean="0">
                <a:cs typeface="Arial" pitchFamily="34" charset="0"/>
              </a:rPr>
              <a:t>Οι </a:t>
            </a:r>
            <a:r>
              <a:rPr lang="el-GR" sz="2100" b="1" dirty="0">
                <a:cs typeface="Arial" pitchFamily="34" charset="0"/>
              </a:rPr>
              <a:t>νεφροί έχουν πρωτεύοντα ρόλο στην </a:t>
            </a:r>
            <a:r>
              <a:rPr lang="el-GR" sz="2100" b="1" dirty="0" smtClean="0">
                <a:cs typeface="Arial" pitchFamily="34" charset="0"/>
              </a:rPr>
              <a:t>απάντηση του οργανισμού σε ένα φορτίο οξέος ή βάσης ρυθμίζοντας  </a:t>
            </a:r>
            <a:r>
              <a:rPr lang="el-GR" sz="2100" b="1" dirty="0">
                <a:cs typeface="Arial" pitchFamily="34" charset="0"/>
              </a:rPr>
              <a:t>την ποσότητα των διττανθρακικών και άλλων βάσεων, με τη μορφή των οργανικών οξέων, που απεκκρίνονται στα ούρα. Επίσης ρυθμίζουν την ποσότητα των τιτλοποιήσιμων οξέων που απεκκρίνονται  καθώς επίσης και τον ρυθμό της αμμωνιογέννεσης και τελικής απέκκρισης του αμμωνίου, έτσι ώστε να εξασφαλίζεται η αναγέννηση των </a:t>
            </a:r>
            <a:r>
              <a:rPr lang="el-GR" sz="2100" b="1" dirty="0" smtClean="0">
                <a:cs typeface="Arial" pitchFamily="34" charset="0"/>
              </a:rPr>
              <a:t>διττανθρακικών</a:t>
            </a:r>
          </a:p>
          <a:p>
            <a:pPr algn="just">
              <a:lnSpc>
                <a:spcPts val="2800"/>
              </a:lnSpc>
            </a:pPr>
            <a:r>
              <a:rPr lang="el-GR" sz="2100" b="1" dirty="0" smtClean="0"/>
              <a:t>Επειδή οι ρυθμίσεις αυτές προϋποθέτουν την ενεργοποίηση μεταβολικών οδών και την επαγωγή ειδικών μεταφορέων, η απάντηση του νεφρού δεν μπορεί να είναι ακαριαία αλλά απαιτεί χρόνο ωρών για να εκδηλωθεί ως και λίγων ημερών για να ολοκληρωθεί</a:t>
            </a:r>
          </a:p>
          <a:p>
            <a:pPr algn="just">
              <a:lnSpc>
                <a:spcPts val="2800"/>
              </a:lnSpc>
            </a:pPr>
            <a:r>
              <a:rPr lang="el-GR" sz="2100" b="1" dirty="0" smtClean="0"/>
              <a:t>Μολονότι δεν φαίνεται να υπάρχει ένας κυρίαρχος αισθητήρας οξύτητας, τα σωληναριακά κύτταρα είναι εξοπλισμένα  με ένα πλήθος μηχανισμών που μπορούν να ανιχνεύσουν μεταβολές της οξύτητας, τόσο ενδοκυττάρια όσο και εξωκυττάρια και να αντιδράσουν σε αυτές οργανωμένα και σε συνεργασία </a:t>
            </a:r>
          </a:p>
          <a:p>
            <a:pPr algn="just">
              <a:lnSpc>
                <a:spcPts val="2800"/>
              </a:lnSpc>
            </a:pPr>
            <a:endParaRPr lang="el-GR" sz="1800" b="1" dirty="0">
              <a:cs typeface="Arial" pitchFamily="34" charset="0"/>
            </a:endParaRPr>
          </a:p>
          <a:p>
            <a:pPr eaLnBrk="1" hangingPunct="1">
              <a:lnSpc>
                <a:spcPts val="2800"/>
              </a:lnSpc>
            </a:pPr>
            <a:endParaRPr lang="el-GR" sz="1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59632" y="2808000"/>
            <a:ext cx="7344816" cy="701675"/>
          </a:xfrm>
          <a:prstGeom prst="rect">
            <a:avLst/>
          </a:prstGeom>
          <a:noFill/>
          <a:ln w="9525">
            <a:noFill/>
            <a:miter lim="800000"/>
            <a:headEnd/>
            <a:tailEnd/>
          </a:ln>
          <a:effectLst/>
        </p:spPr>
        <p:txBody>
          <a:bodyPr wrap="square">
            <a:spAutoFit/>
          </a:bodyPr>
          <a:lstStyle/>
          <a:p>
            <a:pPr algn="ctr">
              <a:spcBef>
                <a:spcPct val="50000"/>
              </a:spcBef>
            </a:pPr>
            <a:r>
              <a:rPr lang="el-GR" sz="4000" b="1" dirty="0" smtClean="0">
                <a:solidFill>
                  <a:schemeClr val="tx2">
                    <a:lumMod val="75000"/>
                  </a:schemeClr>
                </a:solidFill>
                <a:effectLst>
                  <a:outerShdw blurRad="38100" dist="38100" dir="2700000" algn="tl">
                    <a:srgbClr val="808080"/>
                  </a:outerShdw>
                </a:effectLst>
                <a:latin typeface="+mn-lt"/>
              </a:rPr>
              <a:t>Ευχαριστώ  </a:t>
            </a:r>
            <a:r>
              <a:rPr lang="el-GR" sz="4000" b="1" dirty="0">
                <a:solidFill>
                  <a:schemeClr val="tx2">
                    <a:lumMod val="75000"/>
                  </a:schemeClr>
                </a:solidFill>
                <a:effectLst>
                  <a:outerShdw blurRad="38100" dist="38100" dir="2700000" algn="tl">
                    <a:srgbClr val="808080"/>
                  </a:outerShdw>
                </a:effectLst>
                <a:latin typeface="+mn-lt"/>
              </a:rPr>
              <a:t>πολύ</a:t>
            </a:r>
            <a:endParaRPr lang="en-US" sz="4000" b="1" dirty="0">
              <a:solidFill>
                <a:schemeClr val="tx2">
                  <a:lumMod val="75000"/>
                </a:schemeClr>
              </a:solidFill>
              <a:effectLst>
                <a:outerShdw blurRad="38100" dist="38100" dir="2700000" algn="tl">
                  <a:srgbClr val="808080"/>
                </a:outerShdw>
              </a:effectLst>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chemeClr val="tx2">
                    <a:lumMod val="75000"/>
                  </a:schemeClr>
                </a:solidFill>
              </a:rPr>
              <a:t>ΔΙΑΙΤΗΤΙΚΟ  ΟΞΙΝΟ  ΦΟΡΤΙΟ</a:t>
            </a:r>
            <a:endParaRPr lang="el-GR" sz="3600" b="1" dirty="0">
              <a:solidFill>
                <a:schemeClr val="tx2">
                  <a:lumMod val="75000"/>
                </a:schemeClr>
              </a:solidFill>
            </a:endParaRPr>
          </a:p>
        </p:txBody>
      </p:sp>
      <p:sp>
        <p:nvSpPr>
          <p:cNvPr id="3" name="2 - Θέση περιεχομένου"/>
          <p:cNvSpPr>
            <a:spLocks noGrp="1"/>
          </p:cNvSpPr>
          <p:nvPr>
            <p:ph idx="1"/>
          </p:nvPr>
        </p:nvSpPr>
        <p:spPr/>
        <p:txBody>
          <a:bodyPr>
            <a:normAutofit/>
          </a:bodyPr>
          <a:lstStyle/>
          <a:p>
            <a:r>
              <a:rPr lang="el-GR" sz="2000" b="1" dirty="0" smtClean="0"/>
              <a:t>Δίαιτα πλούσια σε ζωικό λεύκωμα</a:t>
            </a:r>
          </a:p>
          <a:p>
            <a:pPr lvl="1">
              <a:buFont typeface="Wingdings" pitchFamily="2" charset="2"/>
              <a:buChar char="Ø"/>
            </a:pPr>
            <a:r>
              <a:rPr lang="el-GR" sz="1800" b="1" dirty="0" smtClean="0"/>
              <a:t>Φωσφορικό οξύ      -       </a:t>
            </a:r>
            <a:r>
              <a:rPr lang="el-GR" sz="1800" b="1" dirty="0" smtClean="0">
                <a:cs typeface="Arial" pitchFamily="34" charset="0"/>
              </a:rPr>
              <a:t>Οργανικός </a:t>
            </a:r>
            <a:r>
              <a:rPr lang="en-US" sz="1800" b="1" dirty="0" smtClean="0">
                <a:latin typeface="Corbel" pitchFamily="34" charset="0"/>
                <a:cs typeface="Arial" pitchFamily="34" charset="0"/>
              </a:rPr>
              <a:t>P</a:t>
            </a:r>
            <a:r>
              <a:rPr lang="en-US" sz="1800" b="1" baseline="30000" dirty="0" smtClean="0">
                <a:latin typeface="Corbel" pitchFamily="34" charset="0"/>
                <a:cs typeface="Arial" pitchFamily="34" charset="0"/>
              </a:rPr>
              <a:t>-</a:t>
            </a:r>
            <a:r>
              <a:rPr lang="en-US" sz="1800" b="1" dirty="0" smtClean="0">
                <a:latin typeface="Corbel" pitchFamily="34" charset="0"/>
                <a:cs typeface="Arial" pitchFamily="34" charset="0"/>
              </a:rPr>
              <a:t> </a:t>
            </a:r>
            <a:r>
              <a:rPr lang="en-US" sz="1800" b="1" dirty="0" smtClean="0">
                <a:latin typeface="Corbel" pitchFamily="34" charset="0"/>
                <a:cs typeface="Arial" pitchFamily="34" charset="0"/>
                <a:sym typeface="Symbol"/>
              </a:rPr>
              <a:t> HPO</a:t>
            </a:r>
            <a:r>
              <a:rPr lang="en-US" sz="1600" b="1" baseline="-25000" dirty="0" smtClean="0">
                <a:latin typeface="Arial" pitchFamily="34" charset="0"/>
                <a:cs typeface="Arial" pitchFamily="34" charset="0"/>
                <a:sym typeface="Symbol"/>
              </a:rPr>
              <a:t>4</a:t>
            </a:r>
            <a:r>
              <a:rPr lang="en-US" sz="1600" b="1" baseline="30000" dirty="0" smtClean="0">
                <a:latin typeface="Arial" pitchFamily="34" charset="0"/>
                <a:cs typeface="Arial" pitchFamily="34" charset="0"/>
                <a:sym typeface="Symbol"/>
              </a:rPr>
              <a:t>2</a:t>
            </a:r>
            <a:r>
              <a:rPr lang="en-US" sz="1800" b="1" baseline="30000" dirty="0" smtClean="0">
                <a:latin typeface="Arial" pitchFamily="34" charset="0"/>
                <a:cs typeface="Arial" pitchFamily="34" charset="0"/>
                <a:sym typeface="Symbol"/>
              </a:rPr>
              <a:t>-</a:t>
            </a:r>
            <a:r>
              <a:rPr lang="en-US" sz="1800" b="1" dirty="0" smtClean="0">
                <a:latin typeface="Arial" pitchFamily="34" charset="0"/>
                <a:cs typeface="Arial" pitchFamily="34" charset="0"/>
                <a:sym typeface="Symbol"/>
              </a:rPr>
              <a:t> </a:t>
            </a:r>
            <a:r>
              <a:rPr lang="en-US" sz="2000" b="1" dirty="0" smtClean="0">
                <a:latin typeface="Corbel" pitchFamily="34" charset="0"/>
                <a:cs typeface="Arial" pitchFamily="34" charset="0"/>
                <a:sym typeface="Symbol"/>
              </a:rPr>
              <a:t>+ </a:t>
            </a:r>
            <a:r>
              <a:rPr lang="en-US" sz="1800" b="1" dirty="0" smtClean="0">
                <a:latin typeface="Corbel" pitchFamily="34" charset="0"/>
                <a:cs typeface="Arial" pitchFamily="34" charset="0"/>
                <a:sym typeface="Symbol"/>
              </a:rPr>
              <a:t>H</a:t>
            </a:r>
            <a:r>
              <a:rPr lang="en-US" sz="1800" b="1" baseline="30000" dirty="0" smtClean="0">
                <a:latin typeface="Corbel" pitchFamily="34" charset="0"/>
                <a:cs typeface="Arial" pitchFamily="34" charset="0"/>
                <a:sym typeface="Symbol"/>
              </a:rPr>
              <a:t>+ </a:t>
            </a:r>
            <a:endParaRPr lang="el-GR" sz="1800" b="1" dirty="0" smtClean="0"/>
          </a:p>
          <a:p>
            <a:pPr lvl="1">
              <a:buFont typeface="Wingdings" pitchFamily="2" charset="2"/>
              <a:buChar char="Ø"/>
            </a:pPr>
            <a:r>
              <a:rPr lang="el-GR" sz="1800" b="1" dirty="0" smtClean="0"/>
              <a:t>Θειικό οξύ                  -       </a:t>
            </a:r>
            <a:r>
              <a:rPr lang="el-GR" sz="1800" b="1" dirty="0" smtClean="0">
                <a:latin typeface="Corbel" pitchFamily="34" charset="0"/>
                <a:cs typeface="Arial" pitchFamily="34" charset="0"/>
              </a:rPr>
              <a:t>Αμινοξέα </a:t>
            </a:r>
            <a:r>
              <a:rPr lang="en-US" sz="1800" b="1" dirty="0" smtClean="0">
                <a:latin typeface="Corbel" pitchFamily="34" charset="0"/>
                <a:cs typeface="Arial" pitchFamily="34" charset="0"/>
                <a:sym typeface="Symbol"/>
              </a:rPr>
              <a:t> SO</a:t>
            </a:r>
            <a:r>
              <a:rPr lang="en-US" sz="1600" b="1" baseline="-25000" dirty="0" smtClean="0">
                <a:latin typeface="Arial" pitchFamily="34" charset="0"/>
                <a:cs typeface="Arial" pitchFamily="34" charset="0"/>
                <a:sym typeface="Symbol"/>
              </a:rPr>
              <a:t>4</a:t>
            </a:r>
            <a:r>
              <a:rPr lang="en-US" sz="1600" b="1" baseline="30000" dirty="0" smtClean="0">
                <a:latin typeface="Arial" pitchFamily="34" charset="0"/>
                <a:cs typeface="Arial" pitchFamily="34" charset="0"/>
                <a:sym typeface="Symbol"/>
              </a:rPr>
              <a:t>2</a:t>
            </a:r>
            <a:r>
              <a:rPr lang="en-US" sz="1800" b="1" baseline="30000" dirty="0" smtClean="0">
                <a:latin typeface="Arial" pitchFamily="34" charset="0"/>
                <a:cs typeface="Arial" pitchFamily="34" charset="0"/>
                <a:sym typeface="Symbol"/>
              </a:rPr>
              <a:t>-</a:t>
            </a:r>
            <a:r>
              <a:rPr lang="en-US" sz="1800" b="1" dirty="0" smtClean="0">
                <a:latin typeface="Arial" pitchFamily="34" charset="0"/>
                <a:cs typeface="Arial" pitchFamily="34" charset="0"/>
                <a:sym typeface="Symbol"/>
              </a:rPr>
              <a:t> </a:t>
            </a:r>
            <a:r>
              <a:rPr lang="en-US" sz="1800" b="1" dirty="0" smtClean="0">
                <a:latin typeface="Corbel" pitchFamily="34" charset="0"/>
                <a:cs typeface="Arial" pitchFamily="34" charset="0"/>
                <a:sym typeface="Symbol"/>
              </a:rPr>
              <a:t>+ </a:t>
            </a:r>
            <a:r>
              <a:rPr lang="en-US" sz="1600" b="1" dirty="0" smtClean="0">
                <a:latin typeface="Arial" pitchFamily="34" charset="0"/>
                <a:cs typeface="Arial" pitchFamily="34" charset="0"/>
                <a:sym typeface="Symbol"/>
              </a:rPr>
              <a:t>2</a:t>
            </a:r>
            <a:r>
              <a:rPr lang="en-US" sz="1800" b="1" dirty="0" smtClean="0">
                <a:latin typeface="Corbel" pitchFamily="34" charset="0"/>
                <a:cs typeface="Arial" pitchFamily="34" charset="0"/>
                <a:sym typeface="Symbol"/>
              </a:rPr>
              <a:t>H</a:t>
            </a:r>
            <a:r>
              <a:rPr lang="en-US" sz="2000" b="1" baseline="30000" dirty="0" smtClean="0">
                <a:latin typeface="Corbel" pitchFamily="34" charset="0"/>
                <a:cs typeface="Arial" pitchFamily="34" charset="0"/>
                <a:sym typeface="Symbol"/>
              </a:rPr>
              <a:t>+ </a:t>
            </a:r>
            <a:endParaRPr lang="el-GR" sz="1800" b="1" dirty="0" smtClean="0"/>
          </a:p>
          <a:p>
            <a:pPr>
              <a:buNone/>
            </a:pPr>
            <a:r>
              <a:rPr lang="el-GR" sz="2400" b="1" dirty="0" smtClean="0">
                <a:latin typeface="Arial"/>
                <a:cs typeface="Arial"/>
              </a:rPr>
              <a:t>→ </a:t>
            </a:r>
            <a:r>
              <a:rPr lang="el-GR" sz="2000" b="1" u="sng" dirty="0" smtClean="0">
                <a:cs typeface="Arial"/>
              </a:rPr>
              <a:t>Όξινο φορτίο </a:t>
            </a:r>
            <a:r>
              <a:rPr lang="el-GR" sz="2000" b="1" dirty="0" smtClean="0">
                <a:cs typeface="Arial"/>
              </a:rPr>
              <a:t>~ </a:t>
            </a:r>
            <a:r>
              <a:rPr lang="el-GR" sz="1800" b="1" dirty="0" smtClean="0">
                <a:latin typeface="Arial" pitchFamily="34" charset="0"/>
                <a:cs typeface="Arial" pitchFamily="34" charset="0"/>
              </a:rPr>
              <a:t>1</a:t>
            </a:r>
            <a:r>
              <a:rPr lang="en-US" sz="1800" b="1" dirty="0" smtClean="0">
                <a:latin typeface="Arial" pitchFamily="34" charset="0"/>
                <a:cs typeface="Arial" pitchFamily="34" charset="0"/>
              </a:rPr>
              <a:t> </a:t>
            </a:r>
            <a:r>
              <a:rPr lang="en-US" sz="2000" b="1" dirty="0" smtClean="0">
                <a:latin typeface="Corbel" pitchFamily="34" charset="0"/>
                <a:cs typeface="Arial" pitchFamily="34" charset="0"/>
              </a:rPr>
              <a:t>mEq/Kg </a:t>
            </a:r>
            <a:r>
              <a:rPr lang="el-GR" sz="2000" b="1" dirty="0" smtClean="0">
                <a:latin typeface="Corbel" pitchFamily="34" charset="0"/>
                <a:cs typeface="Arial" pitchFamily="34" charset="0"/>
              </a:rPr>
              <a:t>Βάρους Σώματος</a:t>
            </a:r>
            <a:endParaRPr lang="en-US" sz="2000" b="1" dirty="0" smtClean="0">
              <a:latin typeface="Corbel" pitchFamily="34" charset="0"/>
              <a:cs typeface="Arial" pitchFamily="34" charset="0"/>
            </a:endParaRPr>
          </a:p>
          <a:p>
            <a:pPr>
              <a:buNone/>
            </a:pPr>
            <a:endParaRPr lang="en-US" sz="2000" b="1" dirty="0" smtClean="0">
              <a:latin typeface="Corbel" pitchFamily="34" charset="0"/>
              <a:cs typeface="Arial" pitchFamily="34" charset="0"/>
            </a:endParaRPr>
          </a:p>
          <a:p>
            <a:pPr>
              <a:buNone/>
            </a:pPr>
            <a:endParaRPr lang="en-US" sz="2000" b="1" dirty="0" smtClean="0">
              <a:latin typeface="Corbel" pitchFamily="34" charset="0"/>
              <a:cs typeface="Arial" pitchFamily="34" charset="0"/>
            </a:endParaRPr>
          </a:p>
          <a:p>
            <a:pPr>
              <a:buNone/>
            </a:pPr>
            <a:endParaRPr lang="en-US" sz="2000" b="1" dirty="0" smtClean="0">
              <a:latin typeface="Corbel" pitchFamily="34" charset="0"/>
              <a:cs typeface="Arial" pitchFamily="34" charset="0"/>
            </a:endParaRPr>
          </a:p>
          <a:p>
            <a:r>
              <a:rPr lang="el-GR" sz="2000" b="1" dirty="0" smtClean="0">
                <a:latin typeface="Corbel" pitchFamily="34" charset="0"/>
                <a:cs typeface="Arial" pitchFamily="34" charset="0"/>
              </a:rPr>
              <a:t>Απάντηση του νεφρού</a:t>
            </a:r>
          </a:p>
          <a:p>
            <a:pPr lvl="1">
              <a:buFont typeface="Wingdings" pitchFamily="2" charset="2"/>
              <a:buChar char="v"/>
            </a:pPr>
            <a:r>
              <a:rPr lang="el-GR" sz="1800" b="1" dirty="0" smtClean="0">
                <a:latin typeface="Corbel" pitchFamily="34" charset="0"/>
                <a:cs typeface="Arial" pitchFamily="34" charset="0"/>
              </a:rPr>
              <a:t>Επαναρρόφηση του συνόλου των διηθούμενων </a:t>
            </a:r>
            <a:r>
              <a:rPr lang="en-US" sz="1800" b="1" dirty="0" smtClean="0">
                <a:latin typeface="Corbel" pitchFamily="34" charset="0"/>
              </a:rPr>
              <a:t>HCO</a:t>
            </a:r>
            <a:r>
              <a:rPr lang="en-US" sz="1600" b="1" baseline="-25000" dirty="0" smtClean="0">
                <a:latin typeface="Arial" pitchFamily="34" charset="0"/>
                <a:cs typeface="Arial" pitchFamily="34" charset="0"/>
              </a:rPr>
              <a:t>3</a:t>
            </a:r>
            <a:r>
              <a:rPr lang="en-US" sz="1600" b="1" baseline="30000" dirty="0" smtClean="0">
                <a:latin typeface="Arial" pitchFamily="34" charset="0"/>
                <a:cs typeface="Arial" pitchFamily="34" charset="0"/>
              </a:rPr>
              <a:t>-</a:t>
            </a:r>
            <a:endParaRPr lang="el-GR" sz="1600" b="1" baseline="30000" dirty="0" smtClean="0">
              <a:latin typeface="Arial" pitchFamily="34" charset="0"/>
              <a:cs typeface="Arial" pitchFamily="34" charset="0"/>
            </a:endParaRPr>
          </a:p>
          <a:p>
            <a:pPr lvl="1">
              <a:buFont typeface="Wingdings" pitchFamily="2" charset="2"/>
              <a:buChar char="v"/>
            </a:pPr>
            <a:r>
              <a:rPr lang="el-GR" sz="1800" b="1" dirty="0" smtClean="0">
                <a:latin typeface="Corbel" pitchFamily="34" charset="0"/>
              </a:rPr>
              <a:t>Αναγέννηση τουλάχιστον </a:t>
            </a:r>
            <a:r>
              <a:rPr lang="el-GR" sz="1600" b="1" dirty="0" smtClean="0">
                <a:latin typeface="Arial" pitchFamily="34" charset="0"/>
                <a:cs typeface="Arial" pitchFamily="34" charset="0"/>
              </a:rPr>
              <a:t>70</a:t>
            </a:r>
            <a:r>
              <a:rPr lang="en-US" sz="1600" b="1" dirty="0" smtClean="0">
                <a:latin typeface="Arial" pitchFamily="34" charset="0"/>
                <a:cs typeface="Arial" pitchFamily="34" charset="0"/>
              </a:rPr>
              <a:t> </a:t>
            </a:r>
            <a:r>
              <a:rPr lang="en-US" sz="1800" b="1" dirty="0" smtClean="0">
                <a:latin typeface="Corbel" pitchFamily="34" charset="0"/>
                <a:cs typeface="Arial" pitchFamily="34" charset="0"/>
              </a:rPr>
              <a:t>mEq </a:t>
            </a:r>
            <a:r>
              <a:rPr lang="en-US" sz="1800" b="1" dirty="0" smtClean="0">
                <a:latin typeface="Corbel" pitchFamily="34" charset="0"/>
              </a:rPr>
              <a:t>HCO</a:t>
            </a:r>
            <a:r>
              <a:rPr lang="en-US" sz="1600" b="1" baseline="-25000" dirty="0" smtClean="0">
                <a:latin typeface="Arial" pitchFamily="34" charset="0"/>
                <a:cs typeface="Arial" pitchFamily="34" charset="0"/>
              </a:rPr>
              <a:t>3</a:t>
            </a:r>
            <a:r>
              <a:rPr lang="en-US" sz="1600" b="1" baseline="30000" dirty="0" smtClean="0">
                <a:latin typeface="Arial" pitchFamily="34" charset="0"/>
                <a:cs typeface="Arial" pitchFamily="34" charset="0"/>
              </a:rPr>
              <a:t>-  </a:t>
            </a:r>
            <a:r>
              <a:rPr lang="en-US" sz="1800" b="1" dirty="0" smtClean="0">
                <a:latin typeface="Arial" pitchFamily="34" charset="0"/>
                <a:cs typeface="Arial" pitchFamily="34" charset="0"/>
              </a:rPr>
              <a:t>- </a:t>
            </a:r>
            <a:r>
              <a:rPr lang="el-GR" sz="1800" b="1" dirty="0" smtClean="0">
                <a:latin typeface="Corbel" pitchFamily="34" charset="0"/>
                <a:cs typeface="Arial" pitchFamily="34" charset="0"/>
              </a:rPr>
              <a:t>Καθαρή Αποβολή Οξέος</a:t>
            </a:r>
          </a:p>
          <a:p>
            <a:pPr lvl="2">
              <a:buFont typeface="Wingdings" pitchFamily="2" charset="2"/>
              <a:buChar char="ü"/>
            </a:pPr>
            <a:r>
              <a:rPr lang="el-GR" sz="1600" b="1" dirty="0" smtClean="0">
                <a:latin typeface="Corbel" pitchFamily="34" charset="0"/>
                <a:cs typeface="Arial" pitchFamily="34" charset="0"/>
              </a:rPr>
              <a:t>Νεφρική παραγωγή και απέκκριση </a:t>
            </a:r>
            <a:r>
              <a:rPr lang="en-US" sz="1600" b="1" dirty="0" smtClean="0">
                <a:latin typeface="Corbel" pitchFamily="34" charset="0"/>
              </a:rPr>
              <a:t>NH</a:t>
            </a:r>
            <a:r>
              <a:rPr lang="en-US" sz="1400" b="1" baseline="-25000" dirty="0" smtClean="0">
                <a:latin typeface="Arial" pitchFamily="34" charset="0"/>
                <a:cs typeface="Arial" pitchFamily="34" charset="0"/>
              </a:rPr>
              <a:t>4</a:t>
            </a:r>
            <a:r>
              <a:rPr lang="en-US" sz="1400" b="1" baseline="30000" dirty="0" smtClean="0">
                <a:latin typeface="Arial" pitchFamily="34" charset="0"/>
                <a:cs typeface="Arial" pitchFamily="34" charset="0"/>
              </a:rPr>
              <a:t>+</a:t>
            </a:r>
            <a:endParaRPr lang="el-GR" sz="1600" b="1" dirty="0" smtClean="0">
              <a:latin typeface="Corbel" pitchFamily="34" charset="0"/>
              <a:cs typeface="Arial" pitchFamily="34" charset="0"/>
            </a:endParaRPr>
          </a:p>
          <a:p>
            <a:pPr lvl="2">
              <a:buFont typeface="Wingdings" pitchFamily="2" charset="2"/>
              <a:buChar char="ü"/>
            </a:pPr>
            <a:r>
              <a:rPr lang="el-GR" sz="1600" b="1" dirty="0" smtClean="0">
                <a:latin typeface="Corbel" pitchFamily="34" charset="0"/>
                <a:cs typeface="Arial" pitchFamily="34" charset="0"/>
              </a:rPr>
              <a:t>Τιτλοποιήσιμα οξέα – Νεφρική απέκκριση </a:t>
            </a:r>
            <a:r>
              <a:rPr lang="en-US" sz="1600" b="1" dirty="0" smtClean="0">
                <a:latin typeface="Corbel" pitchFamily="34" charset="0"/>
                <a:cs typeface="Arial" pitchFamily="34" charset="0"/>
                <a:sym typeface="Symbol"/>
              </a:rPr>
              <a:t>H</a:t>
            </a:r>
            <a:r>
              <a:rPr lang="en-US" sz="1600" b="1" baseline="30000" dirty="0" smtClean="0">
                <a:latin typeface="Corbel" pitchFamily="34" charset="0"/>
                <a:cs typeface="Arial" pitchFamily="34" charset="0"/>
                <a:sym typeface="Symbol"/>
              </a:rPr>
              <a:t>+</a:t>
            </a:r>
            <a:r>
              <a:rPr lang="el-GR" sz="1600" b="1" baseline="30000" dirty="0" smtClean="0">
                <a:latin typeface="Corbel" pitchFamily="34" charset="0"/>
                <a:cs typeface="Arial" pitchFamily="34" charset="0"/>
                <a:sym typeface="Symbol"/>
              </a:rPr>
              <a:t> </a:t>
            </a:r>
            <a:r>
              <a:rPr lang="el-GR" sz="1600" b="1" dirty="0" smtClean="0">
                <a:latin typeface="Corbel" pitchFamily="34" charset="0"/>
                <a:cs typeface="Arial" pitchFamily="34" charset="0"/>
                <a:sym typeface="Symbol"/>
              </a:rPr>
              <a:t>με ρυθμιστικά διαλύματα εκτός του </a:t>
            </a:r>
            <a:r>
              <a:rPr lang="en-US" sz="1600" b="1" dirty="0" smtClean="0">
                <a:latin typeface="Corbel" pitchFamily="34" charset="0"/>
              </a:rPr>
              <a:t>NH</a:t>
            </a:r>
            <a:r>
              <a:rPr lang="en-US" sz="1400" b="1" baseline="-25000" dirty="0" smtClean="0">
                <a:latin typeface="Arial" pitchFamily="34" charset="0"/>
                <a:cs typeface="Arial" pitchFamily="34" charset="0"/>
              </a:rPr>
              <a:t>4</a:t>
            </a:r>
            <a:r>
              <a:rPr lang="en-US" sz="1400" b="1" baseline="30000" dirty="0" smtClean="0">
                <a:latin typeface="Arial" pitchFamily="34" charset="0"/>
                <a:cs typeface="Arial" pitchFamily="34" charset="0"/>
              </a:rPr>
              <a:t>+</a:t>
            </a:r>
            <a:r>
              <a:rPr lang="el-GR" sz="1600" b="1" dirty="0" smtClean="0">
                <a:latin typeface="Corbel" pitchFamily="34" charset="0"/>
                <a:cs typeface="Arial" pitchFamily="34" charset="0"/>
              </a:rPr>
              <a:t>, κυρίως του φωσφόρου</a:t>
            </a:r>
            <a:endParaRPr lang="el-GR" sz="1600" b="1" dirty="0" smtClean="0">
              <a:latin typeface="Corbel" pitchFamily="34" charset="0"/>
              <a:cs typeface="Arial" pitchFamily="34" charset="0"/>
              <a:sym typeface="Symbol"/>
            </a:endParaRPr>
          </a:p>
          <a:p>
            <a:pPr lvl="2">
              <a:buFont typeface="Wingdings" pitchFamily="2" charset="2"/>
              <a:buChar char="ü"/>
            </a:pPr>
            <a:endParaRPr lang="el-GR" sz="1600" b="1" dirty="0" smtClean="0">
              <a:latin typeface="Corbel" pitchFamily="34" charset="0"/>
              <a:cs typeface="Arial" pitchFamily="34" charset="0"/>
            </a:endParaRPr>
          </a:p>
          <a:p>
            <a:pPr lvl="2">
              <a:buNone/>
            </a:pPr>
            <a:endParaRPr lang="el-GR" sz="1400" b="1" dirty="0">
              <a:latin typeface="Corbel" pitchFamily="34" charset="0"/>
            </a:endParaRPr>
          </a:p>
        </p:txBody>
      </p:sp>
      <p:pic>
        <p:nvPicPr>
          <p:cNvPr id="4" name="3 - Εικόνα" descr="Τύπος.JPG"/>
          <p:cNvPicPr>
            <a:picLocks noChangeAspect="1"/>
          </p:cNvPicPr>
          <p:nvPr/>
        </p:nvPicPr>
        <p:blipFill>
          <a:blip r:embed="rId2" cstate="print"/>
          <a:stretch>
            <a:fillRect/>
          </a:stretch>
        </p:blipFill>
        <p:spPr>
          <a:xfrm>
            <a:off x="2123728" y="3429000"/>
            <a:ext cx="5657850" cy="666750"/>
          </a:xfrm>
          <a:prstGeom prst="rect">
            <a:avLst/>
          </a:prstGeom>
        </p:spPr>
      </p:pic>
      <p:sp>
        <p:nvSpPr>
          <p:cNvPr id="5" name="4 - TextBox"/>
          <p:cNvSpPr txBox="1"/>
          <p:nvPr/>
        </p:nvSpPr>
        <p:spPr>
          <a:xfrm>
            <a:off x="2195736" y="3212976"/>
            <a:ext cx="1008112" cy="369332"/>
          </a:xfrm>
          <a:prstGeom prst="rect">
            <a:avLst/>
          </a:prstGeom>
          <a:noFill/>
        </p:spPr>
        <p:txBody>
          <a:bodyPr wrap="square" rtlCol="0">
            <a:spAutoFit/>
          </a:bodyPr>
          <a:lstStyle/>
          <a:p>
            <a:r>
              <a:rPr lang="el-GR" sz="1600" b="1" dirty="0" smtClean="0">
                <a:solidFill>
                  <a:srgbClr val="FF0000"/>
                </a:solidFill>
                <a:latin typeface="Arial" pitchFamily="34" charset="0"/>
                <a:cs typeface="Arial" pitchFamily="34" charset="0"/>
              </a:rPr>
              <a:t>70</a:t>
            </a:r>
            <a:r>
              <a:rPr lang="en-US" b="1" dirty="0" smtClean="0">
                <a:solidFill>
                  <a:srgbClr val="FF0000"/>
                </a:solidFill>
                <a:latin typeface="Corbel" pitchFamily="34" charset="0"/>
                <a:cs typeface="Arial" pitchFamily="34" charset="0"/>
              </a:rPr>
              <a:t>mEq</a:t>
            </a:r>
            <a:endParaRPr lang="el-GR" sz="16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animEffect transition="in" filter="fade">
                                      <p:cBhvr>
                                        <p:cTn id="9" dur="500"/>
                                        <p:tgtEl>
                                          <p:spTgt spid="3">
                                            <p:txEl>
                                              <p:pRg st="8" end="8"/>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Grp="1" noChangeAspect="1" noChangeArrowheads="1"/>
          </p:cNvPicPr>
          <p:nvPr>
            <p:ph sz="half" idx="2"/>
          </p:nvPr>
        </p:nvPicPr>
        <p:blipFill>
          <a:blip r:embed="rId2" cstate="print"/>
          <a:srcRect/>
          <a:stretch>
            <a:fillRect/>
          </a:stretch>
        </p:blipFill>
        <p:spPr>
          <a:xfrm>
            <a:off x="2051720" y="3861048"/>
            <a:ext cx="5332815" cy="2160000"/>
          </a:xfrm>
        </p:spPr>
      </p:pic>
      <p:sp>
        <p:nvSpPr>
          <p:cNvPr id="5" name="4 - Τίτλος"/>
          <p:cNvSpPr>
            <a:spLocks noGrp="1"/>
          </p:cNvSpPr>
          <p:nvPr>
            <p:ph type="title"/>
          </p:nvPr>
        </p:nvSpPr>
        <p:spPr/>
        <p:txBody>
          <a:bodyPr>
            <a:normAutofit/>
          </a:bodyPr>
          <a:lstStyle/>
          <a:p>
            <a:pPr algn="ctr"/>
            <a:r>
              <a:rPr lang="el-GR" sz="2400" b="1" dirty="0" smtClean="0">
                <a:solidFill>
                  <a:schemeClr val="tx2">
                    <a:lumMod val="75000"/>
                  </a:schemeClr>
                </a:solidFill>
                <a:latin typeface="Corbel" pitchFamily="34" charset="0"/>
              </a:rPr>
              <a:t>ΙΣΟΖΥΓΙΟ  Η</a:t>
            </a:r>
            <a:r>
              <a:rPr lang="el-GR" sz="2400" b="1" baseline="30000" dirty="0" smtClean="0">
                <a:solidFill>
                  <a:schemeClr val="tx2">
                    <a:lumMod val="75000"/>
                  </a:schemeClr>
                </a:solidFill>
                <a:latin typeface="Corbel" pitchFamily="34" charset="0"/>
              </a:rPr>
              <a:t>+</a:t>
            </a:r>
            <a:r>
              <a:rPr lang="el-GR" sz="2400" b="1" dirty="0" smtClean="0">
                <a:solidFill>
                  <a:schemeClr val="tx2">
                    <a:lumMod val="75000"/>
                  </a:schemeClr>
                </a:solidFill>
                <a:latin typeface="Corbel" pitchFamily="34" charset="0"/>
              </a:rPr>
              <a:t>  ΚΑΤΑ  ΤΟΝ  ΜΕΤΑΒΟΛΙΣΜΟ ΤΟΥ  ΦΩΣΦΟΡΟΥ  ΚΑΙ  ΤΩΝ  ΘΕΙΟΥΧΩΝ  ΑΜΙΝΟΞΕΩΝ</a:t>
            </a:r>
            <a:endParaRPr lang="el-GR" sz="2400" dirty="0">
              <a:solidFill>
                <a:schemeClr val="tx2">
                  <a:lumMod val="75000"/>
                </a:schemeClr>
              </a:solidFill>
            </a:endParaRPr>
          </a:p>
        </p:txBody>
      </p:sp>
      <p:pic>
        <p:nvPicPr>
          <p:cNvPr id="9" name="8 - Θέση περιεχομένου" descr="Θειικά.png"/>
          <p:cNvPicPr>
            <a:picLocks noGrp="1" noChangeAspect="1"/>
          </p:cNvPicPr>
          <p:nvPr>
            <p:ph sz="half" idx="1"/>
          </p:nvPr>
        </p:nvPicPr>
        <p:blipFill>
          <a:blip r:embed="rId3" cstate="print"/>
          <a:stretch>
            <a:fillRect/>
          </a:stretch>
        </p:blipFill>
        <p:spPr>
          <a:xfrm>
            <a:off x="2267744" y="1412776"/>
            <a:ext cx="5580953" cy="2180953"/>
          </a:xfrm>
        </p:spPr>
      </p:pic>
      <p:sp>
        <p:nvSpPr>
          <p:cNvPr id="10" name="9 - Έλλειψη"/>
          <p:cNvSpPr>
            <a:spLocks noChangeAspect="1"/>
          </p:cNvSpPr>
          <p:nvPr/>
        </p:nvSpPr>
        <p:spPr>
          <a:xfrm>
            <a:off x="2448000" y="2196000"/>
            <a:ext cx="718583" cy="4666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cxnSp>
        <p:nvCxnSpPr>
          <p:cNvPr id="11" name="45 - Ευθεία γραμμή σύνδεσης"/>
          <p:cNvCxnSpPr>
            <a:cxnSpLocks noChangeAspect="1"/>
          </p:cNvCxnSpPr>
          <p:nvPr/>
        </p:nvCxnSpPr>
        <p:spPr>
          <a:xfrm rot="5400000">
            <a:off x="2123728" y="2564904"/>
            <a:ext cx="426287" cy="4262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11 - Ορθογώνιο"/>
          <p:cNvSpPr>
            <a:spLocks noChangeAspect="1"/>
          </p:cNvSpPr>
          <p:nvPr/>
        </p:nvSpPr>
        <p:spPr>
          <a:xfrm>
            <a:off x="1187626" y="3024000"/>
            <a:ext cx="1150688" cy="6091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3" name="12 - TextBox"/>
          <p:cNvSpPr txBox="1"/>
          <p:nvPr/>
        </p:nvSpPr>
        <p:spPr>
          <a:xfrm>
            <a:off x="1187624" y="3068960"/>
            <a:ext cx="1152128" cy="523220"/>
          </a:xfrm>
          <a:prstGeom prst="rect">
            <a:avLst/>
          </a:prstGeom>
          <a:noFill/>
        </p:spPr>
        <p:txBody>
          <a:bodyPr wrap="square" rtlCol="0">
            <a:spAutoFit/>
          </a:bodyPr>
          <a:lstStyle/>
          <a:p>
            <a:pPr algn="ctr"/>
            <a:r>
              <a:rPr lang="el-GR" sz="1400" b="1" dirty="0" smtClean="0"/>
              <a:t>Κυστεΐνη Μεθειονίνη</a:t>
            </a:r>
            <a:endParaRPr lang="el-GR" sz="1400" b="1" dirty="0"/>
          </a:p>
        </p:txBody>
      </p:sp>
      <p:sp>
        <p:nvSpPr>
          <p:cNvPr id="14" name="13 - TextBox"/>
          <p:cNvSpPr txBox="1"/>
          <p:nvPr/>
        </p:nvSpPr>
        <p:spPr>
          <a:xfrm>
            <a:off x="7380312" y="2996952"/>
            <a:ext cx="1440160" cy="523220"/>
          </a:xfrm>
          <a:prstGeom prst="rect">
            <a:avLst/>
          </a:prstGeom>
          <a:noFill/>
        </p:spPr>
        <p:txBody>
          <a:bodyPr wrap="square" rtlCol="0">
            <a:spAutoFit/>
          </a:bodyPr>
          <a:lstStyle/>
          <a:p>
            <a:r>
              <a:rPr lang="el-GR" sz="1400" b="1" dirty="0" smtClean="0">
                <a:solidFill>
                  <a:schemeClr val="accent5">
                    <a:lumMod val="50000"/>
                  </a:schemeClr>
                </a:solidFill>
              </a:rPr>
              <a:t>ΕΓΓΥΣ </a:t>
            </a:r>
          </a:p>
          <a:p>
            <a:r>
              <a:rPr lang="el-GR" sz="1400" b="1" dirty="0" smtClean="0">
                <a:solidFill>
                  <a:schemeClr val="accent5">
                    <a:lumMod val="50000"/>
                  </a:schemeClr>
                </a:solidFill>
              </a:rPr>
              <a:t> ΣΩΛΗΝΑΡΙΟ</a:t>
            </a:r>
            <a:endParaRPr lang="el-GR" sz="1400" b="1" dirty="0">
              <a:solidFill>
                <a:schemeClr val="accent5">
                  <a:lumMod val="50000"/>
                </a:schemeClr>
              </a:solidFill>
            </a:endParaRPr>
          </a:p>
        </p:txBody>
      </p:sp>
      <p:sp>
        <p:nvSpPr>
          <p:cNvPr id="15" name="14 - Στρογγυλεμένο ορθογώνιο"/>
          <p:cNvSpPr>
            <a:spLocks noChangeAspect="1"/>
          </p:cNvSpPr>
          <p:nvPr/>
        </p:nvSpPr>
        <p:spPr>
          <a:xfrm>
            <a:off x="4608000" y="1692000"/>
            <a:ext cx="377325" cy="188661"/>
          </a:xfrm>
          <a:prstGeom prst="roundRect">
            <a:avLst/>
          </a:prstGeom>
          <a:noFill/>
          <a:ln w="25400">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6" name="15 - Στρογγυλεμένο ορθογώνιο"/>
          <p:cNvSpPr>
            <a:spLocks noChangeAspect="1"/>
          </p:cNvSpPr>
          <p:nvPr/>
        </p:nvSpPr>
        <p:spPr>
          <a:xfrm>
            <a:off x="2448000" y="3132000"/>
            <a:ext cx="452789" cy="226393"/>
          </a:xfrm>
          <a:prstGeom prst="roundRect">
            <a:avLst/>
          </a:prstGeom>
          <a:noFill/>
          <a:ln w="25400">
            <a:solidFill>
              <a:schemeClr val="accent2">
                <a:lumMod val="5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8" name="17 - Στρογγυλεμένο ορθογώνιο"/>
          <p:cNvSpPr>
            <a:spLocks/>
          </p:cNvSpPr>
          <p:nvPr/>
        </p:nvSpPr>
        <p:spPr>
          <a:xfrm>
            <a:off x="4499994" y="3960000"/>
            <a:ext cx="420400" cy="240045"/>
          </a:xfrm>
          <a:prstGeom prst="roundRect">
            <a:avLst/>
          </a:prstGeom>
          <a:noFill/>
          <a:ln w="25400">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9" name="18 - Στρογγυλεμένο ορθογώνιο"/>
          <p:cNvSpPr>
            <a:spLocks/>
          </p:cNvSpPr>
          <p:nvPr/>
        </p:nvSpPr>
        <p:spPr>
          <a:xfrm>
            <a:off x="2267744" y="5517232"/>
            <a:ext cx="543347" cy="199226"/>
          </a:xfrm>
          <a:prstGeom prst="roundRect">
            <a:avLst/>
          </a:prstGeom>
          <a:noFill/>
          <a:ln w="25400">
            <a:solidFill>
              <a:schemeClr val="accent2">
                <a:lumMod val="5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20" name="19 - TextBox"/>
          <p:cNvSpPr txBox="1"/>
          <p:nvPr/>
        </p:nvSpPr>
        <p:spPr>
          <a:xfrm>
            <a:off x="7380312" y="5301208"/>
            <a:ext cx="1440160" cy="523220"/>
          </a:xfrm>
          <a:prstGeom prst="rect">
            <a:avLst/>
          </a:prstGeom>
          <a:noFill/>
        </p:spPr>
        <p:txBody>
          <a:bodyPr wrap="square" rtlCol="0">
            <a:spAutoFit/>
          </a:bodyPr>
          <a:lstStyle/>
          <a:p>
            <a:r>
              <a:rPr lang="el-GR" sz="1400" b="1" dirty="0" smtClean="0">
                <a:solidFill>
                  <a:schemeClr val="accent5">
                    <a:lumMod val="50000"/>
                  </a:schemeClr>
                </a:solidFill>
              </a:rPr>
              <a:t>ΕΓΓΥΣ </a:t>
            </a:r>
          </a:p>
          <a:p>
            <a:r>
              <a:rPr lang="el-GR" sz="1400" b="1" dirty="0" smtClean="0">
                <a:solidFill>
                  <a:schemeClr val="accent5">
                    <a:lumMod val="50000"/>
                  </a:schemeClr>
                </a:solidFill>
              </a:rPr>
              <a:t> ΣΩΛΗΝΑΡΙΟ</a:t>
            </a:r>
            <a:endParaRPr lang="el-GR" sz="1400" b="1" dirty="0">
              <a:solidFill>
                <a:schemeClr val="accent5">
                  <a:lumMod val="50000"/>
                </a:schemeClr>
              </a:solidFill>
            </a:endParaRPr>
          </a:p>
        </p:txBody>
      </p:sp>
      <p:sp>
        <p:nvSpPr>
          <p:cNvPr id="21" name="20 - Στρογγυλεμένο ορθογώνιο"/>
          <p:cNvSpPr>
            <a:spLocks noChangeAspect="1"/>
          </p:cNvSpPr>
          <p:nvPr/>
        </p:nvSpPr>
        <p:spPr>
          <a:xfrm>
            <a:off x="2627784" y="3933056"/>
            <a:ext cx="452789" cy="226393"/>
          </a:xfrm>
          <a:prstGeom prst="roundRect">
            <a:avLst/>
          </a:prstGeom>
          <a:noFill/>
          <a:ln w="25400">
            <a:solidFill>
              <a:schemeClr val="accent2">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26" name="25 - Στρογγυλεμένο ορθογώνιο"/>
          <p:cNvSpPr>
            <a:spLocks noChangeAspect="1"/>
          </p:cNvSpPr>
          <p:nvPr/>
        </p:nvSpPr>
        <p:spPr>
          <a:xfrm>
            <a:off x="2592000" y="1584000"/>
            <a:ext cx="452789" cy="226393"/>
          </a:xfrm>
          <a:prstGeom prst="roundRect">
            <a:avLst/>
          </a:prstGeom>
          <a:noFill/>
          <a:ln w="25400">
            <a:solidFill>
              <a:schemeClr val="accent2">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23" name="4 - TextBox"/>
          <p:cNvSpPr txBox="1">
            <a:spLocks noChangeArrowheads="1"/>
          </p:cNvSpPr>
          <p:nvPr/>
        </p:nvSpPr>
        <p:spPr bwMode="auto">
          <a:xfrm>
            <a:off x="1115616" y="6402814"/>
            <a:ext cx="7776864" cy="338554"/>
          </a:xfrm>
          <a:prstGeom prst="rect">
            <a:avLst/>
          </a:prstGeom>
          <a:noFill/>
          <a:ln w="9525">
            <a:noFill/>
            <a:miter lim="800000"/>
            <a:headEnd/>
            <a:tailEnd/>
          </a:ln>
        </p:spPr>
        <p:txBody>
          <a:bodyPr wrap="square">
            <a:spAutoFit/>
          </a:bodyPr>
          <a:lstStyle/>
          <a:p>
            <a:pPr algn="r">
              <a:defRPr/>
            </a:pPr>
            <a:r>
              <a:rPr lang="el-GR" sz="1600" i="1" dirty="0">
                <a:solidFill>
                  <a:srgbClr val="0070C0"/>
                </a:solidFill>
                <a:latin typeface="Corbel" pitchFamily="34" charset="0"/>
              </a:rPr>
              <a:t>          </a:t>
            </a:r>
            <a:r>
              <a:rPr lang="el-GR" sz="1400" b="1" i="1" dirty="0">
                <a:solidFill>
                  <a:srgbClr val="0070C0"/>
                </a:solidFill>
              </a:rPr>
              <a:t>Προσαρμογή  από: </a:t>
            </a:r>
            <a:r>
              <a:rPr lang="en-US" sz="1400" b="1" i="1" dirty="0" err="1" smtClean="0">
                <a:solidFill>
                  <a:srgbClr val="0070C0"/>
                </a:solidFill>
                <a:latin typeface="Corbel" pitchFamily="34" charset="0"/>
              </a:rPr>
              <a:t>Halperin</a:t>
            </a:r>
            <a:r>
              <a:rPr lang="en-US" sz="1400" b="1" i="1" dirty="0" smtClean="0">
                <a:solidFill>
                  <a:srgbClr val="0070C0"/>
                </a:solidFill>
                <a:latin typeface="Corbel" pitchFamily="34" charset="0"/>
              </a:rPr>
              <a:t> </a:t>
            </a:r>
            <a:r>
              <a:rPr lang="en-US" sz="1400" b="1" i="1" dirty="0">
                <a:solidFill>
                  <a:srgbClr val="0070C0"/>
                </a:solidFill>
                <a:latin typeface="Corbel" pitchFamily="34" charset="0"/>
              </a:rPr>
              <a:t>M.L. in  Fluid, Electrolyte and acid-base physiology</a:t>
            </a:r>
            <a:r>
              <a:rPr lang="en-US" sz="1400" b="1" i="1" dirty="0">
                <a:solidFill>
                  <a:srgbClr val="0070C0"/>
                </a:solidFill>
              </a:rPr>
              <a:t>, </a:t>
            </a:r>
            <a:r>
              <a:rPr lang="en-US" sz="1200" b="1" i="1" dirty="0">
                <a:solidFill>
                  <a:srgbClr val="0070C0"/>
                </a:solidFill>
                <a:latin typeface="Arial" pitchFamily="34" charset="0"/>
                <a:cs typeface="Arial" pitchFamily="34" charset="0"/>
              </a:rPr>
              <a:t>4</a:t>
            </a:r>
            <a:r>
              <a:rPr lang="en-US" sz="1400" b="1" i="1" baseline="30000" dirty="0">
                <a:solidFill>
                  <a:srgbClr val="0070C0"/>
                </a:solidFill>
                <a:latin typeface="Corbel" pitchFamily="34" charset="0"/>
              </a:rPr>
              <a:t>th</a:t>
            </a:r>
            <a:r>
              <a:rPr lang="en-US" sz="1400" b="1" i="1" dirty="0">
                <a:solidFill>
                  <a:srgbClr val="0070C0"/>
                </a:solidFill>
                <a:latin typeface="Corbel" pitchFamily="34" charset="0"/>
              </a:rPr>
              <a:t> ed.</a:t>
            </a:r>
            <a:endParaRPr lang="el-GR" sz="1400" b="1" i="1" dirty="0">
              <a:solidFill>
                <a:srgbClr val="0070C0"/>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chemeClr val="tx2">
                    <a:lumMod val="75000"/>
                  </a:schemeClr>
                </a:solidFill>
              </a:rPr>
              <a:t>ΔΙΑΙΤΗΤΙΚΟ  ΑΛΚΑΛΙΚΟ  ΦΟΡΤΙΟ</a:t>
            </a:r>
            <a:endParaRPr lang="el-GR" sz="3600" b="1" dirty="0">
              <a:solidFill>
                <a:schemeClr val="tx2">
                  <a:lumMod val="75000"/>
                </a:schemeClr>
              </a:solidFill>
            </a:endParaRPr>
          </a:p>
        </p:txBody>
      </p:sp>
      <p:sp>
        <p:nvSpPr>
          <p:cNvPr id="3" name="2 - Θέση περιεχομένου"/>
          <p:cNvSpPr>
            <a:spLocks noGrp="1"/>
          </p:cNvSpPr>
          <p:nvPr>
            <p:ph idx="1"/>
          </p:nvPr>
        </p:nvSpPr>
        <p:spPr/>
        <p:txBody>
          <a:bodyPr>
            <a:normAutofit/>
          </a:bodyPr>
          <a:lstStyle/>
          <a:p>
            <a:r>
              <a:rPr lang="el-GR" sz="2000" b="1" dirty="0" smtClean="0"/>
              <a:t>Δίαιτα πλούσια σε φρούτα και λαχανικά</a:t>
            </a:r>
          </a:p>
          <a:p>
            <a:pPr lvl="1">
              <a:buFont typeface="Wingdings" pitchFamily="2" charset="2"/>
              <a:buChar char="Ø"/>
            </a:pPr>
            <a:r>
              <a:rPr lang="el-GR" sz="1800" b="1" dirty="0" smtClean="0"/>
              <a:t>Οργανικά ανιόντα  -       </a:t>
            </a:r>
            <a:r>
              <a:rPr lang="el-GR" sz="1800" b="1" dirty="0" smtClean="0">
                <a:latin typeface="Corbel" pitchFamily="34" charset="0"/>
                <a:cs typeface="Arial" pitchFamily="34" charset="0"/>
                <a:sym typeface="Symbol"/>
              </a:rPr>
              <a:t>Κ</a:t>
            </a:r>
            <a:r>
              <a:rPr lang="en-US" sz="1800" b="1" baseline="30000" dirty="0" smtClean="0">
                <a:latin typeface="Corbel" pitchFamily="34" charset="0"/>
                <a:cs typeface="Arial" pitchFamily="34" charset="0"/>
                <a:sym typeface="Symbol"/>
              </a:rPr>
              <a:t>+</a:t>
            </a:r>
            <a:r>
              <a:rPr lang="el-GR" sz="1800" b="1" dirty="0" smtClean="0"/>
              <a:t> </a:t>
            </a:r>
            <a:r>
              <a:rPr lang="en-US" sz="1800" b="1" dirty="0" smtClean="0">
                <a:latin typeface="Corbel" pitchFamily="34" charset="0"/>
                <a:cs typeface="Arial" pitchFamily="34" charset="0"/>
                <a:sym typeface="Symbol"/>
              </a:rPr>
              <a:t>+</a:t>
            </a:r>
            <a:r>
              <a:rPr lang="el-GR" sz="1800" b="1" dirty="0" smtClean="0"/>
              <a:t>  </a:t>
            </a:r>
            <a:r>
              <a:rPr lang="el-GR" sz="1800" b="1" dirty="0" smtClean="0">
                <a:cs typeface="Arial" pitchFamily="34" charset="0"/>
              </a:rPr>
              <a:t>ΟΑ</a:t>
            </a:r>
            <a:r>
              <a:rPr lang="el-GR" sz="1800" b="1" baseline="30000" dirty="0" smtClean="0">
                <a:cs typeface="Arial" pitchFamily="34" charset="0"/>
              </a:rPr>
              <a:t>-</a:t>
            </a:r>
            <a:r>
              <a:rPr lang="en-US" sz="1800" b="1" dirty="0" smtClean="0">
                <a:latin typeface="Corbel" pitchFamily="34" charset="0"/>
                <a:cs typeface="Arial" pitchFamily="34" charset="0"/>
              </a:rPr>
              <a:t> </a:t>
            </a:r>
            <a:r>
              <a:rPr lang="en-US" sz="1800" b="1" dirty="0" smtClean="0">
                <a:latin typeface="Corbel" pitchFamily="34" charset="0"/>
                <a:cs typeface="Arial" pitchFamily="34" charset="0"/>
                <a:sym typeface="Symbol"/>
              </a:rPr>
              <a:t> </a:t>
            </a:r>
            <a:r>
              <a:rPr lang="en-US" sz="1800" b="1" dirty="0" smtClean="0">
                <a:latin typeface="Corbel" pitchFamily="34" charset="0"/>
              </a:rPr>
              <a:t>HCO</a:t>
            </a:r>
            <a:r>
              <a:rPr lang="en-US" sz="1600" b="1" baseline="-25000" dirty="0" smtClean="0">
                <a:latin typeface="Arial" pitchFamily="34" charset="0"/>
                <a:cs typeface="Arial" pitchFamily="34" charset="0"/>
              </a:rPr>
              <a:t>3</a:t>
            </a:r>
            <a:r>
              <a:rPr lang="en-US" sz="1600" b="1" baseline="30000" dirty="0" smtClean="0">
                <a:latin typeface="Arial" pitchFamily="34" charset="0"/>
                <a:cs typeface="Arial" pitchFamily="34" charset="0"/>
              </a:rPr>
              <a:t>-</a:t>
            </a:r>
            <a:r>
              <a:rPr lang="en-US" sz="1800" b="1" dirty="0" smtClean="0">
                <a:latin typeface="Arial" pitchFamily="34" charset="0"/>
                <a:cs typeface="Arial" pitchFamily="34" charset="0"/>
                <a:sym typeface="Symbol"/>
              </a:rPr>
              <a:t> </a:t>
            </a:r>
            <a:r>
              <a:rPr lang="en-US" sz="1800" b="1" baseline="30000" dirty="0" smtClean="0">
                <a:latin typeface="Corbel" pitchFamily="34" charset="0"/>
                <a:cs typeface="Arial" pitchFamily="34" charset="0"/>
                <a:sym typeface="Symbol"/>
              </a:rPr>
              <a:t> </a:t>
            </a:r>
            <a:endParaRPr lang="el-GR" sz="1800" b="1" baseline="30000" dirty="0" smtClean="0">
              <a:latin typeface="Corbel" pitchFamily="34" charset="0"/>
              <a:cs typeface="Arial" pitchFamily="34" charset="0"/>
              <a:sym typeface="Symbol"/>
            </a:endParaRPr>
          </a:p>
          <a:p>
            <a:pPr>
              <a:buNone/>
            </a:pPr>
            <a:r>
              <a:rPr lang="el-GR" sz="2400" b="1" dirty="0" smtClean="0">
                <a:latin typeface="Arial"/>
                <a:cs typeface="Arial"/>
              </a:rPr>
              <a:t>→ </a:t>
            </a:r>
            <a:r>
              <a:rPr lang="el-GR" sz="2000" b="1" u="sng" dirty="0" smtClean="0">
                <a:cs typeface="Arial"/>
              </a:rPr>
              <a:t>Αλκαλικό φορτίο</a:t>
            </a:r>
            <a:endParaRPr lang="en-US" sz="2000" b="1" u="sng" dirty="0" smtClean="0">
              <a:latin typeface="Corbel" pitchFamily="34" charset="0"/>
              <a:cs typeface="Arial" pitchFamily="34" charset="0"/>
            </a:endParaRPr>
          </a:p>
          <a:p>
            <a:pPr>
              <a:buNone/>
            </a:pPr>
            <a:r>
              <a:rPr lang="el-GR" sz="2000" b="1" dirty="0" smtClean="0"/>
              <a:t>	Τα οργανικά ανιόντα που προσλαμβάνονται με την τροφή αποτελούν βάσεις και συμπεριλαμβάνονται στην αλκαλική παρακαταθήκη</a:t>
            </a:r>
          </a:p>
          <a:p>
            <a:pPr>
              <a:buNone/>
            </a:pPr>
            <a:endParaRPr lang="en-US" sz="2000" b="1" dirty="0" smtClean="0">
              <a:latin typeface="Corbel" pitchFamily="34" charset="0"/>
              <a:cs typeface="Arial" pitchFamily="34" charset="0"/>
            </a:endParaRPr>
          </a:p>
          <a:p>
            <a:r>
              <a:rPr lang="el-GR" sz="2000" b="1" dirty="0" smtClean="0">
                <a:latin typeface="Corbel" pitchFamily="34" charset="0"/>
                <a:cs typeface="Arial" pitchFamily="34" charset="0"/>
              </a:rPr>
              <a:t>Απάντηση του νεφρού</a:t>
            </a:r>
          </a:p>
          <a:p>
            <a:pPr lvl="1" algn="just">
              <a:buFont typeface="Wingdings" pitchFamily="2" charset="2"/>
              <a:buChar char="v"/>
            </a:pPr>
            <a:r>
              <a:rPr lang="el-GR" sz="1800" b="1" dirty="0" smtClean="0"/>
              <a:t>Οι βάσεις αυτές δεν απεκκρίνονται στα ούρα ως </a:t>
            </a:r>
            <a:r>
              <a:rPr lang="en-US" sz="1800" b="1" dirty="0" smtClean="0">
                <a:latin typeface="Corbel" pitchFamily="34" charset="0"/>
              </a:rPr>
              <a:t>HCO</a:t>
            </a:r>
            <a:r>
              <a:rPr lang="en-US" sz="1800" b="1" baseline="-25000" dirty="0" smtClean="0">
                <a:latin typeface="Arial" pitchFamily="34" charset="0"/>
                <a:cs typeface="Arial" pitchFamily="34" charset="0"/>
              </a:rPr>
              <a:t>3</a:t>
            </a:r>
            <a:r>
              <a:rPr lang="en-US" sz="1800" b="1" baseline="30000" dirty="0" smtClean="0">
                <a:cs typeface="Arial" pitchFamily="34" charset="0"/>
              </a:rPr>
              <a:t>-</a:t>
            </a:r>
            <a:r>
              <a:rPr lang="el-GR" sz="1800" b="1" baseline="30000" dirty="0" smtClean="0">
                <a:cs typeface="Arial" pitchFamily="34" charset="0"/>
              </a:rPr>
              <a:t> </a:t>
            </a:r>
            <a:r>
              <a:rPr lang="el-GR" sz="1800" b="1" dirty="0" smtClean="0">
                <a:cs typeface="Arial" pitchFamily="34" charset="0"/>
              </a:rPr>
              <a:t>αλλά ως οργανικά ανιόντα, έτσι ώστε να αποφεύγεται αλκαλοποίηση των ούρων</a:t>
            </a:r>
          </a:p>
          <a:p>
            <a:pPr lvl="1" algn="just">
              <a:buFont typeface="Wingdings" pitchFamily="2" charset="2"/>
              <a:buChar char="v"/>
            </a:pPr>
            <a:r>
              <a:rPr lang="el-GR" sz="1800" b="1" dirty="0" smtClean="0">
                <a:cs typeface="Arial" pitchFamily="34" charset="0"/>
              </a:rPr>
              <a:t>Σε </a:t>
            </a:r>
            <a:r>
              <a:rPr lang="el-GR" sz="1800" b="1" dirty="0" smtClean="0">
                <a:cs typeface="Arial" pitchFamily="34" charset="0"/>
                <a:sym typeface="Symbol"/>
              </a:rPr>
              <a:t>[</a:t>
            </a:r>
            <a:r>
              <a:rPr lang="en-US" sz="1800" b="1" dirty="0" smtClean="0">
                <a:latin typeface="Corbel" pitchFamily="34" charset="0"/>
              </a:rPr>
              <a:t>HCO</a:t>
            </a:r>
            <a:r>
              <a:rPr lang="en-US" sz="1600" b="1" baseline="-25000" dirty="0" smtClean="0">
                <a:latin typeface="Arial" pitchFamily="34" charset="0"/>
                <a:cs typeface="Arial" pitchFamily="34" charset="0"/>
              </a:rPr>
              <a:t>3</a:t>
            </a:r>
            <a:r>
              <a:rPr lang="en-US" sz="1800" b="1" baseline="30000" dirty="0" smtClean="0">
                <a:cs typeface="Arial" pitchFamily="34" charset="0"/>
              </a:rPr>
              <a:t>-</a:t>
            </a:r>
            <a:r>
              <a:rPr lang="el-GR" sz="1800" b="1" dirty="0" smtClean="0">
                <a:cs typeface="Arial" pitchFamily="34" charset="0"/>
              </a:rPr>
              <a:t>] ελαττώνεται η επαναρρόφηση των οργανικών ανιόντων στο εγγύς σωληνάριο έτσι ώστε να απεκκρίνεται μεγαλύτερη ποσότητα βάσεων</a:t>
            </a:r>
            <a:endParaRPr lang="el-GR" sz="1800" b="1" dirty="0" smtClean="0"/>
          </a:p>
          <a:p>
            <a:pPr lvl="1" algn="just">
              <a:buFont typeface="Wingdings" pitchFamily="2" charset="2"/>
              <a:buChar char="v"/>
            </a:pPr>
            <a:endParaRPr lang="el-GR" sz="1800" b="1" dirty="0" smtClean="0">
              <a:cs typeface="Arial" pitchFamily="34" charset="0"/>
            </a:endParaRPr>
          </a:p>
          <a:p>
            <a:pPr lvl="2">
              <a:buFont typeface="Wingdings" pitchFamily="2" charset="2"/>
              <a:buChar char="ü"/>
            </a:pPr>
            <a:endParaRPr lang="el-GR" sz="1600" b="1" dirty="0" smtClean="0">
              <a:latin typeface="Corbel" pitchFamily="34" charset="0"/>
              <a:cs typeface="Arial" pitchFamily="34" charset="0"/>
            </a:endParaRPr>
          </a:p>
          <a:p>
            <a:pPr lvl="2">
              <a:buNone/>
            </a:pPr>
            <a:endParaRPr lang="el-GR" sz="1400" b="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animEffect transition="in" filter="fade">
                                      <p:cBhvr>
                                        <p:cTn id="9" dur="500"/>
                                        <p:tgtEl>
                                          <p:spTgt spid="3">
                                            <p:txEl>
                                              <p:pRg st="6" end="6"/>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algn="ctr"/>
            <a:r>
              <a:rPr lang="el-GR" sz="2800" b="1" dirty="0">
                <a:solidFill>
                  <a:schemeClr val="tx2">
                    <a:lumMod val="75000"/>
                  </a:schemeClr>
                </a:solidFill>
              </a:rPr>
              <a:t>ΙΣΟΖΥΓΙΟ  ΒΑΣΕΩΝ – ΟΡΓΑΝΙΚΑ  ΑΝΙΟΝΤΑ</a:t>
            </a:r>
          </a:p>
        </p:txBody>
      </p:sp>
      <p:pic>
        <p:nvPicPr>
          <p:cNvPr id="10" name="9 - Θέση περιεχομένου" descr="Οργανικά Ανιόντα.png"/>
          <p:cNvPicPr>
            <a:picLocks noGrp="1" noChangeAspect="1"/>
          </p:cNvPicPr>
          <p:nvPr>
            <p:ph sz="half" idx="1"/>
          </p:nvPr>
        </p:nvPicPr>
        <p:blipFill>
          <a:blip r:embed="rId2" cstate="print"/>
          <a:stretch>
            <a:fillRect/>
          </a:stretch>
        </p:blipFill>
        <p:spPr>
          <a:xfrm>
            <a:off x="2232000" y="1403990"/>
            <a:ext cx="6182857" cy="2685714"/>
          </a:xfrm>
        </p:spPr>
      </p:pic>
      <p:sp>
        <p:nvSpPr>
          <p:cNvPr id="8" name="7 - Θέση περιεχομένου"/>
          <p:cNvSpPr>
            <a:spLocks noGrp="1"/>
          </p:cNvSpPr>
          <p:nvPr>
            <p:ph sz="half" idx="2"/>
          </p:nvPr>
        </p:nvSpPr>
        <p:spPr>
          <a:xfrm>
            <a:off x="1115616" y="4365104"/>
            <a:ext cx="7848872" cy="1822336"/>
          </a:xfrm>
        </p:spPr>
        <p:txBody>
          <a:bodyPr>
            <a:normAutofit/>
          </a:bodyPr>
          <a:lstStyle/>
          <a:p>
            <a:pPr algn="just"/>
            <a:endParaRPr lang="el-GR" sz="1800" b="1" dirty="0" smtClean="0"/>
          </a:p>
          <a:p>
            <a:pPr algn="just"/>
            <a:r>
              <a:rPr lang="el-GR" sz="1800" b="1" dirty="0" smtClean="0"/>
              <a:t>Τα σημαντικότερα σε ποσότητα οργανικά ανιόντα στα ούρα είναι τα κιτρικά. Η παρουσία των κιτρικών στα ούρα έχει ιδιαίτερη κλινική σημασία για την πρόληψη λίθων ασβεστίου</a:t>
            </a:r>
            <a:endParaRPr lang="el-GR" sz="1800" b="1" dirty="0"/>
          </a:p>
        </p:txBody>
      </p:sp>
      <p:sp>
        <p:nvSpPr>
          <p:cNvPr id="11" name="10 - Στρογγυλεμένο ορθογώνιο"/>
          <p:cNvSpPr>
            <a:spLocks noChangeAspect="1"/>
          </p:cNvSpPr>
          <p:nvPr/>
        </p:nvSpPr>
        <p:spPr>
          <a:xfrm>
            <a:off x="5292000" y="1800000"/>
            <a:ext cx="452788" cy="226393"/>
          </a:xfrm>
          <a:prstGeom prst="roundRect">
            <a:avLst/>
          </a:prstGeom>
          <a:noFill/>
          <a:ln w="25400">
            <a:solidFill>
              <a:srgbClr val="0070C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2" name="11 - Στρογγυλεμένο ορθογώνιο"/>
          <p:cNvSpPr>
            <a:spLocks noChangeAspect="1"/>
          </p:cNvSpPr>
          <p:nvPr/>
        </p:nvSpPr>
        <p:spPr>
          <a:xfrm>
            <a:off x="2592000" y="1728000"/>
            <a:ext cx="452789" cy="226393"/>
          </a:xfrm>
          <a:prstGeom prst="roundRect">
            <a:avLst/>
          </a:prstGeom>
          <a:noFill/>
          <a:ln w="25400">
            <a:solidFill>
              <a:srgbClr val="00B05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3" name="12 - Στρογγυλεμένο ορθογώνιο"/>
          <p:cNvSpPr>
            <a:spLocks noChangeAspect="1"/>
          </p:cNvSpPr>
          <p:nvPr/>
        </p:nvSpPr>
        <p:spPr>
          <a:xfrm>
            <a:off x="2592000" y="3816000"/>
            <a:ext cx="543343" cy="271672"/>
          </a:xfrm>
          <a:prstGeom prst="roundRect">
            <a:avLst/>
          </a:prstGeom>
          <a:noFill/>
          <a:ln w="25400">
            <a:solidFill>
              <a:schemeClr val="accent2">
                <a:lumMod val="5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4" name="4 - TextBox"/>
          <p:cNvSpPr txBox="1">
            <a:spLocks noChangeArrowheads="1"/>
          </p:cNvSpPr>
          <p:nvPr/>
        </p:nvSpPr>
        <p:spPr bwMode="auto">
          <a:xfrm>
            <a:off x="1115616" y="6237312"/>
            <a:ext cx="7776864" cy="338554"/>
          </a:xfrm>
          <a:prstGeom prst="rect">
            <a:avLst/>
          </a:prstGeom>
          <a:noFill/>
          <a:ln w="9525">
            <a:noFill/>
            <a:miter lim="800000"/>
            <a:headEnd/>
            <a:tailEnd/>
          </a:ln>
        </p:spPr>
        <p:txBody>
          <a:bodyPr wrap="square">
            <a:spAutoFit/>
          </a:bodyPr>
          <a:lstStyle/>
          <a:p>
            <a:pPr algn="r">
              <a:defRPr/>
            </a:pPr>
            <a:r>
              <a:rPr lang="el-GR" sz="1600" i="1" dirty="0">
                <a:solidFill>
                  <a:srgbClr val="0070C0"/>
                </a:solidFill>
                <a:latin typeface="Corbel" pitchFamily="34" charset="0"/>
              </a:rPr>
              <a:t>          </a:t>
            </a:r>
            <a:r>
              <a:rPr lang="el-GR" sz="1400" b="1" i="1" dirty="0">
                <a:solidFill>
                  <a:srgbClr val="0070C0"/>
                </a:solidFill>
              </a:rPr>
              <a:t>Προσαρμογή  από: </a:t>
            </a:r>
            <a:r>
              <a:rPr lang="en-US" sz="1400" b="1" i="1" dirty="0" err="1" smtClean="0">
                <a:solidFill>
                  <a:srgbClr val="0070C0"/>
                </a:solidFill>
                <a:latin typeface="Corbel" pitchFamily="34" charset="0"/>
              </a:rPr>
              <a:t>Halperin</a:t>
            </a:r>
            <a:r>
              <a:rPr lang="en-US" sz="1400" b="1" i="1" dirty="0" smtClean="0">
                <a:solidFill>
                  <a:srgbClr val="0070C0"/>
                </a:solidFill>
                <a:latin typeface="Corbel" pitchFamily="34" charset="0"/>
              </a:rPr>
              <a:t> </a:t>
            </a:r>
            <a:r>
              <a:rPr lang="en-US" sz="1400" b="1" i="1" dirty="0">
                <a:solidFill>
                  <a:srgbClr val="0070C0"/>
                </a:solidFill>
                <a:latin typeface="Corbel" pitchFamily="34" charset="0"/>
              </a:rPr>
              <a:t>M.L. in  Fluid, Electrolyte and acid-base physiology</a:t>
            </a:r>
            <a:r>
              <a:rPr lang="en-US" sz="1400" b="1" i="1" dirty="0">
                <a:solidFill>
                  <a:srgbClr val="0070C0"/>
                </a:solidFill>
              </a:rPr>
              <a:t>, </a:t>
            </a:r>
            <a:r>
              <a:rPr lang="en-US" sz="1200" b="1" i="1" dirty="0">
                <a:solidFill>
                  <a:srgbClr val="0070C0"/>
                </a:solidFill>
                <a:latin typeface="Arial" pitchFamily="34" charset="0"/>
                <a:cs typeface="Arial" pitchFamily="34" charset="0"/>
              </a:rPr>
              <a:t>4</a:t>
            </a:r>
            <a:r>
              <a:rPr lang="en-US" sz="1400" b="1" i="1" baseline="30000" dirty="0">
                <a:solidFill>
                  <a:srgbClr val="0070C0"/>
                </a:solidFill>
                <a:latin typeface="Corbel" pitchFamily="34" charset="0"/>
              </a:rPr>
              <a:t>th</a:t>
            </a:r>
            <a:r>
              <a:rPr lang="en-US" sz="1400" b="1" i="1" dirty="0">
                <a:solidFill>
                  <a:srgbClr val="0070C0"/>
                </a:solidFill>
                <a:latin typeface="Corbel" pitchFamily="34" charset="0"/>
              </a:rPr>
              <a:t> ed.</a:t>
            </a:r>
            <a:endParaRPr lang="el-GR" sz="1400" b="1" i="1" dirty="0">
              <a:solidFill>
                <a:srgbClr val="0070C0"/>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2D0EAA1-D70A-4E84-A1E8-556DB6BDC2F2}"/>
              </a:ext>
            </a:extLst>
          </p:cNvPr>
          <p:cNvSpPr>
            <a:spLocks noGrp="1"/>
          </p:cNvSpPr>
          <p:nvPr>
            <p:ph type="title"/>
          </p:nvPr>
        </p:nvSpPr>
        <p:spPr>
          <a:xfrm>
            <a:off x="1435608" y="44624"/>
            <a:ext cx="7498080" cy="850106"/>
          </a:xfrm>
        </p:spPr>
        <p:txBody>
          <a:bodyPr>
            <a:normAutofit/>
          </a:bodyPr>
          <a:lstStyle/>
          <a:p>
            <a:pPr algn="ctr"/>
            <a:r>
              <a:rPr lang="el-GR" sz="3600" b="1" dirty="0">
                <a:solidFill>
                  <a:schemeClr val="tx2"/>
                </a:solidFill>
              </a:rPr>
              <a:t>Φ</a:t>
            </a:r>
            <a:r>
              <a:rPr lang="el-GR" sz="3600" b="1" dirty="0"/>
              <a:t>ΟΡΤΙΟ  </a:t>
            </a:r>
            <a:r>
              <a:rPr lang="el-GR" sz="3600" b="1" dirty="0" smtClean="0"/>
              <a:t>ΟΞΕΟΣ</a:t>
            </a:r>
            <a:endParaRPr lang="el-GR" sz="3600" b="1" dirty="0"/>
          </a:p>
        </p:txBody>
      </p:sp>
      <p:graphicFrame>
        <p:nvGraphicFramePr>
          <p:cNvPr id="7" name="Θέση περιεχομένου 6">
            <a:extLst>
              <a:ext uri="{FF2B5EF4-FFF2-40B4-BE49-F238E27FC236}">
                <a16:creationId xmlns="" xmlns:a16="http://schemas.microsoft.com/office/drawing/2014/main" id="{E6A67460-3DC6-4A38-B174-AD58C8607673}"/>
              </a:ext>
            </a:extLst>
          </p:cNvPr>
          <p:cNvGraphicFramePr>
            <a:graphicFrameLocks noGrp="1"/>
          </p:cNvGraphicFramePr>
          <p:nvPr>
            <p:ph idx="1"/>
            <p:extLst>
              <p:ext uri="{D42A27DB-BD31-4B8C-83A1-F6EECF244321}">
                <p14:modId xmlns:p14="http://schemas.microsoft.com/office/powerpoint/2010/main" val="2147787208"/>
              </p:ext>
            </p:extLst>
          </p:nvPr>
        </p:nvGraphicFramePr>
        <p:xfrm>
          <a:off x="1547664" y="1124744"/>
          <a:ext cx="7199999" cy="4808177"/>
        </p:xfrm>
        <a:graphic>
          <a:graphicData uri="http://schemas.openxmlformats.org/drawingml/2006/table">
            <a:tbl>
              <a:tblPr bandRow="1">
                <a:tableStyleId>{5C22544A-7EE6-4342-B048-85BDC9FD1C3A}</a:tableStyleId>
              </a:tblPr>
              <a:tblGrid>
                <a:gridCol w="3168352">
                  <a:extLst>
                    <a:ext uri="{9D8B030D-6E8A-4147-A177-3AD203B41FA5}">
                      <a16:colId xmlns="" xmlns:a16="http://schemas.microsoft.com/office/drawing/2014/main" val="4111038859"/>
                    </a:ext>
                  </a:extLst>
                </a:gridCol>
                <a:gridCol w="3627154">
                  <a:extLst>
                    <a:ext uri="{9D8B030D-6E8A-4147-A177-3AD203B41FA5}">
                      <a16:colId xmlns="" xmlns:a16="http://schemas.microsoft.com/office/drawing/2014/main" val="4232105206"/>
                    </a:ext>
                  </a:extLst>
                </a:gridCol>
                <a:gridCol w="221861">
                  <a:extLst>
                    <a:ext uri="{9D8B030D-6E8A-4147-A177-3AD203B41FA5}">
                      <a16:colId xmlns="" xmlns:a16="http://schemas.microsoft.com/office/drawing/2014/main" val="4047745272"/>
                    </a:ext>
                  </a:extLst>
                </a:gridCol>
                <a:gridCol w="182632">
                  <a:extLst>
                    <a:ext uri="{9D8B030D-6E8A-4147-A177-3AD203B41FA5}">
                      <a16:colId xmlns="" xmlns:a16="http://schemas.microsoft.com/office/drawing/2014/main" val="1142112149"/>
                    </a:ext>
                  </a:extLst>
                </a:gridCol>
              </a:tblGrid>
              <a:tr h="551663">
                <a:tc>
                  <a:txBody>
                    <a:bodyPr/>
                    <a:lstStyle/>
                    <a:p>
                      <a:pPr algn="ctr">
                        <a:spcAft>
                          <a:spcPts val="0"/>
                        </a:spcAft>
                      </a:pPr>
                      <a:r>
                        <a:rPr lang="el-GR" sz="2200" b="1" dirty="0">
                          <a:effectLst/>
                        </a:rPr>
                        <a:t>Παθογένεια</a:t>
                      </a:r>
                      <a:endParaRPr lang="el-GR"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l-GR" sz="2200" b="1" dirty="0">
                          <a:effectLst/>
                        </a:rPr>
                        <a:t>Κλινικές περιπτώσεις</a:t>
                      </a:r>
                      <a:endParaRPr lang="el-GR"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901950" indent="-2901950" algn="ctr">
                        <a:spcAft>
                          <a:spcPts val="0"/>
                        </a:spcAft>
                      </a:pPr>
                      <a:r>
                        <a:rPr lang="el-GR" sz="1800" b="1" dirty="0">
                          <a:effectLst/>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31003937"/>
                  </a:ext>
                </a:extLst>
              </a:tr>
              <a:tr h="744481">
                <a:tc>
                  <a:txBody>
                    <a:bodyPr/>
                    <a:lstStyle/>
                    <a:p>
                      <a:pPr algn="ctr">
                        <a:lnSpc>
                          <a:spcPct val="100000"/>
                        </a:lnSpc>
                        <a:spcBef>
                          <a:spcPts val="1200"/>
                        </a:spcBef>
                        <a:spcAft>
                          <a:spcPts val="0"/>
                        </a:spcAft>
                      </a:pPr>
                      <a:r>
                        <a:rPr lang="el-GR" sz="1800" b="1" dirty="0">
                          <a:effectLst/>
                          <a:latin typeface="+mn-lt"/>
                        </a:rPr>
                        <a:t>↑</a:t>
                      </a:r>
                      <a:r>
                        <a:rPr lang="en-US" sz="1800" b="1" dirty="0">
                          <a:effectLst/>
                          <a:latin typeface="+mn-lt"/>
                        </a:rPr>
                        <a:t> </a:t>
                      </a:r>
                      <a:r>
                        <a:rPr lang="en-US" sz="1800" b="1" dirty="0">
                          <a:effectLst/>
                          <a:latin typeface="Corbel" panose="020B0503020204020204" pitchFamily="34" charset="0"/>
                        </a:rPr>
                        <a:t>PCO</a:t>
                      </a:r>
                      <a:r>
                        <a:rPr lang="en-US" sz="1800" b="1" baseline="-25000" dirty="0">
                          <a:effectLst/>
                          <a:latin typeface="Corbel" panose="020B0503020204020204" pitchFamily="34" charset="0"/>
                        </a:rPr>
                        <a:t>2</a:t>
                      </a:r>
                      <a:endParaRPr lang="el-GR" sz="1800" b="1"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1200"/>
                        </a:spcBef>
                        <a:spcAft>
                          <a:spcPts val="0"/>
                        </a:spcAft>
                      </a:pPr>
                      <a:r>
                        <a:rPr lang="el-GR" sz="1800" b="1" dirty="0" smtClean="0">
                          <a:effectLst/>
                          <a:latin typeface="+mn-lt"/>
                        </a:rPr>
                        <a:t>Αναπνευστική οξέωση</a:t>
                      </a:r>
                      <a:endParaRPr lang="el-GR" sz="1800" b="1" dirty="0">
                        <a:effectLst/>
                        <a:latin typeface="+mn-lt"/>
                      </a:endParaRPr>
                    </a:p>
                  </a:txBody>
                  <a:tcPr marL="68580" marR="68580" marT="0" marB="0" anchor="ctr"/>
                </a:tc>
                <a:tc>
                  <a:txBody>
                    <a:bodyPr/>
                    <a:lstStyle/>
                    <a:p>
                      <a:pPr algn="ctr">
                        <a:lnSpc>
                          <a:spcPct val="100000"/>
                        </a:lnSpc>
                        <a:spcAft>
                          <a:spcPts val="0"/>
                        </a:spcAft>
                      </a:pPr>
                      <a:r>
                        <a:rPr lang="el-GR" sz="1800" dirty="0">
                          <a:effectLst/>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50300776"/>
                  </a:ext>
                </a:extLst>
              </a:tr>
              <a:tr h="1225934">
                <a:tc>
                  <a:txBody>
                    <a:bodyPr/>
                    <a:lstStyle/>
                    <a:p>
                      <a:pPr algn="ctr">
                        <a:lnSpc>
                          <a:spcPct val="100000"/>
                        </a:lnSpc>
                        <a:spcAft>
                          <a:spcPts val="0"/>
                        </a:spcAft>
                      </a:pPr>
                      <a:r>
                        <a:rPr lang="el-GR" sz="1800" b="1" dirty="0">
                          <a:effectLst/>
                        </a:rPr>
                        <a:t> </a:t>
                      </a:r>
                    </a:p>
                    <a:p>
                      <a:pPr algn="ctr">
                        <a:lnSpc>
                          <a:spcPct val="100000"/>
                        </a:lnSpc>
                        <a:spcAft>
                          <a:spcPts val="0"/>
                        </a:spcAft>
                      </a:pPr>
                      <a:r>
                        <a:rPr lang="el-GR" sz="1800" b="1" dirty="0">
                          <a:effectLst/>
                        </a:rPr>
                        <a:t>Εξωγενής πρόσληψη οξέων</a:t>
                      </a:r>
                    </a:p>
                    <a:p>
                      <a:pPr algn="ctr">
                        <a:lnSpc>
                          <a:spcPct val="100000"/>
                        </a:lnSpc>
                        <a:spcAft>
                          <a:spcPts val="0"/>
                        </a:spcAft>
                      </a:pPr>
                      <a:r>
                        <a:rPr lang="el-GR" sz="1800" b="1" dirty="0">
                          <a:effectLst/>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b="1" dirty="0">
                          <a:effectLst/>
                        </a:rPr>
                        <a:t> </a:t>
                      </a:r>
                    </a:p>
                    <a:p>
                      <a:pPr marL="342900" lvl="0" indent="-342900" algn="l">
                        <a:lnSpc>
                          <a:spcPct val="100000"/>
                        </a:lnSpc>
                        <a:spcAft>
                          <a:spcPts val="0"/>
                        </a:spcAft>
                        <a:buFont typeface="Symbol" panose="05050102010706020507" pitchFamily="18" charset="2"/>
                        <a:buChar char=""/>
                      </a:pPr>
                      <a:r>
                        <a:rPr lang="el-GR" sz="1800" b="1" dirty="0">
                          <a:effectLst/>
                        </a:rPr>
                        <a:t>Δηλητηρίαση από σαλικυλικά</a:t>
                      </a:r>
                    </a:p>
                    <a:p>
                      <a:pPr marL="342900" lvl="0" indent="-342900" algn="l">
                        <a:lnSpc>
                          <a:spcPct val="100000"/>
                        </a:lnSpc>
                        <a:spcAft>
                          <a:spcPts val="0"/>
                        </a:spcAft>
                        <a:buFont typeface="Symbol" panose="05050102010706020507" pitchFamily="18" charset="2"/>
                        <a:buChar char=""/>
                      </a:pPr>
                      <a:r>
                        <a:rPr lang="el-GR" sz="1800" b="1" dirty="0">
                          <a:effectLst/>
                        </a:rPr>
                        <a:t>Μεθανόλη - Αιθυλενογλυκόλη</a:t>
                      </a:r>
                    </a:p>
                    <a:p>
                      <a:pPr algn="ctr">
                        <a:lnSpc>
                          <a:spcPct val="100000"/>
                        </a:lnSpc>
                        <a:spcAft>
                          <a:spcPts val="0"/>
                        </a:spcAft>
                      </a:pPr>
                      <a:r>
                        <a:rPr lang="el-GR" sz="1800" b="1" dirty="0">
                          <a:effectLst/>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dirty="0">
                          <a:effectLst/>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47111066"/>
                  </a:ext>
                </a:extLst>
              </a:tr>
              <a:tr h="1225934">
                <a:tc>
                  <a:txBody>
                    <a:bodyPr/>
                    <a:lstStyle/>
                    <a:p>
                      <a:pPr algn="ctr">
                        <a:lnSpc>
                          <a:spcPct val="100000"/>
                        </a:lnSpc>
                        <a:spcAft>
                          <a:spcPts val="0"/>
                        </a:spcAft>
                      </a:pPr>
                      <a:r>
                        <a:rPr lang="el-GR" sz="1800" b="1" dirty="0">
                          <a:effectLst/>
                        </a:rPr>
                        <a:t> </a:t>
                      </a:r>
                    </a:p>
                    <a:p>
                      <a:pPr algn="ctr">
                        <a:lnSpc>
                          <a:spcPct val="100000"/>
                        </a:lnSpc>
                        <a:spcAft>
                          <a:spcPts val="0"/>
                        </a:spcAft>
                      </a:pPr>
                      <a:r>
                        <a:rPr lang="el-GR" sz="1800" b="1" dirty="0">
                          <a:effectLst/>
                        </a:rPr>
                        <a:t>Παθολογική ενδογενής παραγωγή οξέων</a:t>
                      </a:r>
                    </a:p>
                    <a:p>
                      <a:pPr algn="ctr">
                        <a:lnSpc>
                          <a:spcPct val="100000"/>
                        </a:lnSpc>
                        <a:spcAft>
                          <a:spcPts val="0"/>
                        </a:spcAft>
                      </a:pPr>
                      <a:r>
                        <a:rPr lang="el-GR" sz="1800" b="1" dirty="0">
                          <a:effectLst/>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b="1" dirty="0">
                          <a:effectLst/>
                        </a:rPr>
                        <a:t> </a:t>
                      </a:r>
                    </a:p>
                    <a:p>
                      <a:pPr marL="342900" lvl="0" indent="-342900" algn="l">
                        <a:lnSpc>
                          <a:spcPct val="100000"/>
                        </a:lnSpc>
                        <a:spcAft>
                          <a:spcPts val="0"/>
                        </a:spcAft>
                        <a:buFont typeface="Symbol" panose="05050102010706020507" pitchFamily="18" charset="2"/>
                        <a:buChar char=""/>
                      </a:pPr>
                      <a:r>
                        <a:rPr lang="el-GR" sz="1800" b="1" dirty="0">
                          <a:effectLst/>
                        </a:rPr>
                        <a:t>Γαλακτική οξέωση</a:t>
                      </a:r>
                    </a:p>
                    <a:p>
                      <a:pPr marL="342900" lvl="0" indent="-342900" algn="l">
                        <a:lnSpc>
                          <a:spcPct val="100000"/>
                        </a:lnSpc>
                        <a:spcAft>
                          <a:spcPts val="0"/>
                        </a:spcAft>
                        <a:buFont typeface="Symbol" panose="05050102010706020507" pitchFamily="18" charset="2"/>
                        <a:buChar char=""/>
                      </a:pPr>
                      <a:r>
                        <a:rPr lang="el-GR" sz="1800" b="1" dirty="0">
                          <a:effectLst/>
                        </a:rPr>
                        <a:t>Διαβητική κετοξέωση</a:t>
                      </a:r>
                    </a:p>
                    <a:p>
                      <a:pPr algn="ctr">
                        <a:lnSpc>
                          <a:spcPct val="100000"/>
                        </a:lnSpc>
                        <a:spcAft>
                          <a:spcPts val="0"/>
                        </a:spcAft>
                      </a:pPr>
                      <a:r>
                        <a:rPr lang="el-GR" sz="1800" b="1" dirty="0">
                          <a:effectLst/>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dirty="0">
                          <a:effectLst/>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24889010"/>
                  </a:ext>
                </a:extLst>
              </a:tr>
              <a:tr h="1060165">
                <a:tc>
                  <a:txBody>
                    <a:bodyPr/>
                    <a:lstStyle/>
                    <a:p>
                      <a:pPr algn="ctr">
                        <a:lnSpc>
                          <a:spcPct val="100000"/>
                        </a:lnSpc>
                        <a:spcAft>
                          <a:spcPts val="0"/>
                        </a:spcAft>
                      </a:pPr>
                      <a:r>
                        <a:rPr lang="el-GR" sz="1800" b="1" dirty="0">
                          <a:effectLst/>
                        </a:rPr>
                        <a:t> </a:t>
                      </a:r>
                    </a:p>
                    <a:p>
                      <a:pPr algn="ctr">
                        <a:lnSpc>
                          <a:spcPct val="100000"/>
                        </a:lnSpc>
                        <a:spcAft>
                          <a:spcPts val="0"/>
                        </a:spcAft>
                      </a:pPr>
                      <a:r>
                        <a:rPr lang="el-GR" sz="1800" b="1" dirty="0">
                          <a:effectLst/>
                        </a:rPr>
                        <a:t>Απώλεια βάσεων</a:t>
                      </a:r>
                    </a:p>
                    <a:p>
                      <a:pPr algn="ctr">
                        <a:lnSpc>
                          <a:spcPct val="100000"/>
                        </a:lnSpc>
                        <a:spcAft>
                          <a:spcPts val="0"/>
                        </a:spcAft>
                      </a:pPr>
                      <a:r>
                        <a:rPr lang="el-GR" sz="1800" b="1" dirty="0">
                          <a:effectLst/>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0"/>
                        </a:spcAft>
                        <a:buFont typeface="Symbol" panose="05050102010706020507" pitchFamily="18" charset="2"/>
                        <a:buChar char=""/>
                      </a:pPr>
                      <a:r>
                        <a:rPr lang="el-GR" sz="1800" b="1" dirty="0">
                          <a:effectLst/>
                        </a:rPr>
                        <a:t>Διάρροιες</a:t>
                      </a:r>
                    </a:p>
                    <a:p>
                      <a:pPr marL="342900" lvl="0" indent="-342900" algn="l">
                        <a:lnSpc>
                          <a:spcPct val="100000"/>
                        </a:lnSpc>
                        <a:spcAft>
                          <a:spcPts val="0"/>
                        </a:spcAft>
                        <a:buFont typeface="Symbol" panose="05050102010706020507" pitchFamily="18" charset="2"/>
                        <a:buChar char=""/>
                      </a:pPr>
                      <a:r>
                        <a:rPr lang="el-GR" sz="1800" b="1" dirty="0">
                          <a:effectLst/>
                        </a:rPr>
                        <a:t>Εγγύς νεφροσωληναριακή οξέωση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800" dirty="0">
                          <a:effectLst/>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7084868"/>
                  </a:ext>
                </a:extLst>
              </a:tr>
            </a:tbl>
          </a:graphicData>
        </a:graphic>
      </p:graphicFrame>
    </p:spTree>
    <p:extLst>
      <p:ext uri="{BB962C8B-B14F-4D97-AF65-F5344CB8AC3E}">
        <p14:creationId xmlns:p14="http://schemas.microsoft.com/office/powerpoint/2010/main" val="397026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chemeClr val="tx2">
                    <a:lumMod val="75000"/>
                  </a:schemeClr>
                </a:solidFill>
              </a:rPr>
              <a:t>ΠΑΘΟΛΟΓΙΚΟ   ΟΞΙΝΟ  ΦΟΡΤΙΟ</a:t>
            </a:r>
            <a:endParaRPr lang="el-GR" sz="3600" b="1" dirty="0">
              <a:solidFill>
                <a:schemeClr val="tx2">
                  <a:lumMod val="75000"/>
                </a:schemeClr>
              </a:solidFill>
            </a:endParaRPr>
          </a:p>
        </p:txBody>
      </p:sp>
      <p:sp>
        <p:nvSpPr>
          <p:cNvPr id="3" name="2 - Θέση περιεχομένου"/>
          <p:cNvSpPr>
            <a:spLocks noGrp="1"/>
          </p:cNvSpPr>
          <p:nvPr>
            <p:ph idx="1"/>
          </p:nvPr>
        </p:nvSpPr>
        <p:spPr>
          <a:xfrm>
            <a:off x="1435608" y="1447800"/>
            <a:ext cx="7498080" cy="5077544"/>
          </a:xfrm>
        </p:spPr>
        <p:txBody>
          <a:bodyPr>
            <a:normAutofit/>
          </a:bodyPr>
          <a:lstStyle/>
          <a:p>
            <a:r>
              <a:rPr lang="el-GR" sz="2000" b="1" dirty="0" smtClean="0">
                <a:latin typeface="Corbel" pitchFamily="34" charset="0"/>
                <a:cs typeface="Arial" pitchFamily="34" charset="0"/>
              </a:rPr>
              <a:t>Απάντηση του νεφρού</a:t>
            </a:r>
          </a:p>
          <a:p>
            <a:pPr lvl="1">
              <a:buFont typeface="Wingdings" pitchFamily="2" charset="2"/>
              <a:buChar char="ü"/>
            </a:pPr>
            <a:r>
              <a:rPr lang="el-GR" sz="1400" b="1" dirty="0" smtClean="0">
                <a:latin typeface="Corbel" pitchFamily="34" charset="0"/>
                <a:cs typeface="Arial" pitchFamily="34" charset="0"/>
              </a:rPr>
              <a:t>Επαναρρόφηση του συνόλου των διηθούμενων </a:t>
            </a:r>
            <a:r>
              <a:rPr lang="en-US" sz="1400" b="1" dirty="0" smtClean="0">
                <a:latin typeface="Corbel" pitchFamily="34" charset="0"/>
              </a:rPr>
              <a:t>HCO</a:t>
            </a:r>
            <a:r>
              <a:rPr lang="en-US" sz="1200" b="1" baseline="-25000" dirty="0" smtClean="0">
                <a:latin typeface="Arial" pitchFamily="34" charset="0"/>
                <a:cs typeface="Arial" pitchFamily="34" charset="0"/>
              </a:rPr>
              <a:t>3</a:t>
            </a:r>
            <a:r>
              <a:rPr lang="en-US" sz="1200" b="1" baseline="30000" dirty="0" smtClean="0">
                <a:latin typeface="Arial" pitchFamily="34" charset="0"/>
                <a:cs typeface="Arial" pitchFamily="34" charset="0"/>
              </a:rPr>
              <a:t>-</a:t>
            </a:r>
            <a:endParaRPr lang="el-GR" sz="1200" b="1" baseline="30000" dirty="0" smtClean="0">
              <a:latin typeface="Arial" pitchFamily="34" charset="0"/>
              <a:cs typeface="Arial" pitchFamily="34" charset="0"/>
            </a:endParaRPr>
          </a:p>
          <a:p>
            <a:pPr lvl="1">
              <a:buFont typeface="Wingdings" pitchFamily="2" charset="2"/>
              <a:buChar char="Ø"/>
            </a:pPr>
            <a:r>
              <a:rPr lang="el-GR" sz="1800" b="1" dirty="0" smtClean="0">
                <a:cs typeface="Arial" pitchFamily="34" charset="0"/>
              </a:rPr>
              <a:t>Επαναρρόφηση των κιτρικών</a:t>
            </a:r>
          </a:p>
          <a:p>
            <a:pPr lvl="1">
              <a:buFont typeface="Wingdings" pitchFamily="2" charset="2"/>
              <a:buChar char="Ø"/>
            </a:pPr>
            <a:r>
              <a:rPr lang="el-GR" sz="1800" b="1" dirty="0" smtClean="0">
                <a:latin typeface="Corbel" pitchFamily="34" charset="0"/>
              </a:rPr>
              <a:t>Αύξηση</a:t>
            </a:r>
            <a:r>
              <a:rPr lang="en-US" sz="1800" b="1" dirty="0" smtClean="0">
                <a:latin typeface="Arial" pitchFamily="34" charset="0"/>
                <a:cs typeface="Arial" pitchFamily="34" charset="0"/>
              </a:rPr>
              <a:t> </a:t>
            </a:r>
            <a:r>
              <a:rPr lang="el-GR" sz="1800" b="1" dirty="0" smtClean="0">
                <a:latin typeface="Corbel" pitchFamily="34" charset="0"/>
                <a:cs typeface="Arial" pitchFamily="34" charset="0"/>
              </a:rPr>
              <a:t>Καθαρής Αποβολής Οξέος</a:t>
            </a:r>
          </a:p>
          <a:p>
            <a:pPr lvl="2">
              <a:buFont typeface="Wingdings" pitchFamily="2" charset="2"/>
              <a:buChar char="ü"/>
            </a:pPr>
            <a:r>
              <a:rPr lang="el-GR" sz="1800" b="1" dirty="0" smtClean="0">
                <a:latin typeface="Corbel" pitchFamily="34" charset="0"/>
                <a:cs typeface="Arial" pitchFamily="34" charset="0"/>
              </a:rPr>
              <a:t>Νεφρική παραγωγή και απέκκριση </a:t>
            </a:r>
            <a:r>
              <a:rPr lang="en-US" sz="1800" b="1" dirty="0" smtClean="0">
                <a:latin typeface="Corbel" pitchFamily="34" charset="0"/>
              </a:rPr>
              <a:t>NH</a:t>
            </a:r>
            <a:r>
              <a:rPr lang="en-US" sz="1600" b="1" baseline="-25000" dirty="0" smtClean="0">
                <a:latin typeface="Arial" pitchFamily="34" charset="0"/>
                <a:cs typeface="Arial" pitchFamily="34" charset="0"/>
              </a:rPr>
              <a:t>4</a:t>
            </a:r>
            <a:r>
              <a:rPr lang="en-US" sz="1600" b="1" baseline="30000" dirty="0" smtClean="0">
                <a:latin typeface="Arial" pitchFamily="34" charset="0"/>
                <a:cs typeface="Arial" pitchFamily="34" charset="0"/>
              </a:rPr>
              <a:t>+</a:t>
            </a:r>
            <a:endParaRPr lang="el-GR" sz="1600" b="1" dirty="0" smtClean="0">
              <a:latin typeface="Corbel" pitchFamily="34" charset="0"/>
              <a:cs typeface="Arial" pitchFamily="34" charset="0"/>
            </a:endParaRPr>
          </a:p>
          <a:p>
            <a:pPr lvl="2">
              <a:buFont typeface="Wingdings" pitchFamily="2" charset="2"/>
              <a:buChar char="ü"/>
            </a:pPr>
            <a:r>
              <a:rPr lang="el-GR" sz="1800" b="1" dirty="0" smtClean="0">
                <a:latin typeface="Corbel" pitchFamily="34" charset="0"/>
                <a:cs typeface="Arial" pitchFamily="34" charset="0"/>
              </a:rPr>
              <a:t>Τιτλοποιήσιμα οξέα</a:t>
            </a:r>
          </a:p>
          <a:p>
            <a:pPr>
              <a:buFont typeface="Arial" pitchFamily="34" charset="0"/>
              <a:buChar char="•"/>
            </a:pPr>
            <a:r>
              <a:rPr lang="el-GR" sz="2000" b="1" dirty="0" smtClean="0">
                <a:latin typeface="Corbel" pitchFamily="34" charset="0"/>
                <a:cs typeface="Arial" pitchFamily="34" charset="0"/>
              </a:rPr>
              <a:t>Η αποτελεσματικότητα της νεφρικής απάντησης εξαρτάται:</a:t>
            </a:r>
          </a:p>
          <a:p>
            <a:pPr lvl="1">
              <a:buFont typeface="Wingdings" pitchFamily="2" charset="2"/>
              <a:buChar char="v"/>
            </a:pPr>
            <a:r>
              <a:rPr lang="el-GR" sz="1800" b="1" dirty="0" smtClean="0">
                <a:latin typeface="Corbel" pitchFamily="34" charset="0"/>
                <a:cs typeface="Arial" pitchFamily="34" charset="0"/>
              </a:rPr>
              <a:t>Από το χρονικό διάστημα </a:t>
            </a:r>
            <a:r>
              <a:rPr lang="en-US" sz="1800" b="1" dirty="0" smtClean="0">
                <a:latin typeface="Corbel" pitchFamily="34" charset="0"/>
                <a:cs typeface="Arial" pitchFamily="34" charset="0"/>
              </a:rPr>
              <a:t>-</a:t>
            </a:r>
            <a:r>
              <a:rPr lang="el-GR" sz="1800" b="1" dirty="0" smtClean="0">
                <a:latin typeface="Corbel" pitchFamily="34" charset="0"/>
                <a:cs typeface="Arial" pitchFamily="34" charset="0"/>
              </a:rPr>
              <a:t> </a:t>
            </a:r>
            <a:r>
              <a:rPr lang="el-GR" sz="1800" b="1" dirty="0" smtClean="0">
                <a:latin typeface="Corbel" pitchFamily="34" charset="0"/>
                <a:cs typeface="Arial" pitchFamily="34" charset="0"/>
              </a:rPr>
              <a:t>οξύτητα της εγκατάστασης  του φορτίου οξέος</a:t>
            </a:r>
          </a:p>
          <a:p>
            <a:pPr lvl="1">
              <a:buFont typeface="Wingdings" pitchFamily="2" charset="2"/>
              <a:buChar char="v"/>
            </a:pPr>
            <a:r>
              <a:rPr lang="el-GR" sz="1800" b="1" dirty="0" smtClean="0">
                <a:latin typeface="Corbel" pitchFamily="34" charset="0"/>
                <a:cs typeface="Arial" pitchFamily="34" charset="0"/>
              </a:rPr>
              <a:t>Από το μέγεθος του όξινου φορτίου</a:t>
            </a:r>
          </a:p>
          <a:p>
            <a:pPr>
              <a:buFont typeface="Wingdings" pitchFamily="2" charset="2"/>
              <a:buChar char="Ø"/>
            </a:pPr>
            <a:r>
              <a:rPr lang="el-GR" sz="1600" b="1" dirty="0" smtClean="0">
                <a:cs typeface="Arial" pitchFamily="34" charset="0"/>
              </a:rPr>
              <a:t>Σε περίπτωση μεγάλου όξινου φορτίου που εγκαθίσταται ταχέως, η απάντηση του νεφρού δεν επαρκεί για την αναγέννηση </a:t>
            </a:r>
            <a:r>
              <a:rPr lang="en-US" sz="1600" b="1" dirty="0" smtClean="0">
                <a:cs typeface="Arial" pitchFamily="34" charset="0"/>
              </a:rPr>
              <a:t>                             </a:t>
            </a:r>
            <a:r>
              <a:rPr lang="el-GR" sz="1600" b="1" dirty="0" smtClean="0">
                <a:cs typeface="Arial" pitchFamily="34" charset="0"/>
              </a:rPr>
              <a:t>των </a:t>
            </a:r>
            <a:r>
              <a:rPr lang="en-US" sz="1600" b="1" dirty="0" smtClean="0">
                <a:latin typeface="Corbel" pitchFamily="34" charset="0"/>
              </a:rPr>
              <a:t>HCO</a:t>
            </a:r>
            <a:r>
              <a:rPr lang="en-US" sz="1400" b="1" baseline="-25000" dirty="0" smtClean="0">
                <a:latin typeface="Arial" pitchFamily="34" charset="0"/>
                <a:cs typeface="Arial" pitchFamily="34" charset="0"/>
              </a:rPr>
              <a:t>3</a:t>
            </a:r>
            <a:r>
              <a:rPr lang="en-US" sz="1400" b="1" baseline="30000" dirty="0" smtClean="0">
                <a:latin typeface="Arial" pitchFamily="34" charset="0"/>
                <a:cs typeface="Arial" pitchFamily="34" charset="0"/>
              </a:rPr>
              <a:t>-</a:t>
            </a:r>
            <a:r>
              <a:rPr lang="el-GR" sz="1600" b="1" baseline="30000" dirty="0" smtClean="0">
                <a:cs typeface="Arial" pitchFamily="34" charset="0"/>
              </a:rPr>
              <a:t>  </a:t>
            </a:r>
            <a:r>
              <a:rPr lang="el-GR" sz="1600" b="1" dirty="0" smtClean="0">
                <a:cs typeface="Arial" pitchFamily="34" charset="0"/>
              </a:rPr>
              <a:t>που καταναλώνονται στον εξωκυττάριο χώρο.</a:t>
            </a:r>
            <a:r>
              <a:rPr lang="en-US" sz="1600" b="1" dirty="0" smtClean="0">
                <a:cs typeface="Arial" pitchFamily="34" charset="0"/>
              </a:rPr>
              <a:t>                          </a:t>
            </a:r>
            <a:r>
              <a:rPr lang="el-GR" sz="1600" b="1" dirty="0" smtClean="0">
                <a:cs typeface="Arial" pitchFamily="34" charset="0"/>
              </a:rPr>
              <a:t> Τότε έχουμε πτώση του </a:t>
            </a:r>
            <a:r>
              <a:rPr lang="en-US" sz="1600" b="1" dirty="0" smtClean="0">
                <a:latin typeface="Corbel" pitchFamily="34" charset="0"/>
                <a:cs typeface="Arial" pitchFamily="34" charset="0"/>
              </a:rPr>
              <a:t>pH</a:t>
            </a:r>
            <a:r>
              <a:rPr lang="en-US" sz="1600" b="1" dirty="0" smtClean="0">
                <a:cs typeface="Arial" pitchFamily="34" charset="0"/>
              </a:rPr>
              <a:t> </a:t>
            </a:r>
            <a:r>
              <a:rPr lang="el-GR" sz="1600" b="1" dirty="0" smtClean="0">
                <a:cs typeface="Arial" pitchFamily="34" charset="0"/>
              </a:rPr>
              <a:t>του αίματος που απαιτεί,</a:t>
            </a:r>
            <a:r>
              <a:rPr lang="en-US" sz="1600" b="1" dirty="0" smtClean="0">
                <a:cs typeface="Arial" pitchFamily="34" charset="0"/>
              </a:rPr>
              <a:t> </a:t>
            </a:r>
            <a:r>
              <a:rPr lang="el-GR" sz="1600" b="1" dirty="0" smtClean="0">
                <a:cs typeface="Arial" pitchFamily="34" charset="0"/>
              </a:rPr>
              <a:t>σε</a:t>
            </a:r>
            <a:r>
              <a:rPr lang="en-US" sz="1600" b="1" dirty="0" smtClean="0">
                <a:cs typeface="Arial" pitchFamily="34" charset="0"/>
              </a:rPr>
              <a:t>                  </a:t>
            </a:r>
            <a:r>
              <a:rPr lang="el-GR" sz="1600" b="1" dirty="0" smtClean="0">
                <a:cs typeface="Arial" pitchFamily="34" charset="0"/>
              </a:rPr>
              <a:t> μεταβολικό  αίτιο, την αναπνευστική αντιρρόπηση για </a:t>
            </a:r>
            <a:r>
              <a:rPr lang="en-US" sz="1600" b="1" dirty="0" smtClean="0">
                <a:cs typeface="Arial" pitchFamily="34" charset="0"/>
              </a:rPr>
              <a:t>                                 </a:t>
            </a:r>
            <a:r>
              <a:rPr lang="el-GR" sz="1600" b="1" dirty="0" smtClean="0">
                <a:cs typeface="Arial" pitchFamily="34" charset="0"/>
              </a:rPr>
              <a:t>να αναστραφεί</a:t>
            </a:r>
          </a:p>
          <a:p>
            <a:pPr lvl="1">
              <a:buNone/>
            </a:pPr>
            <a:endParaRPr lang="el-GR" sz="1800" b="1" dirty="0" smtClean="0">
              <a:latin typeface="Corbel" pitchFamily="34" charset="0"/>
              <a:cs typeface="Arial" pitchFamily="34" charset="0"/>
            </a:endParaRPr>
          </a:p>
          <a:p>
            <a:pPr lvl="2">
              <a:buNone/>
            </a:pPr>
            <a:endParaRPr lang="el-GR" sz="1400" b="1" dirty="0">
              <a:latin typeface="Corbel" pitchFamily="34" charset="0"/>
            </a:endParaRPr>
          </a:p>
        </p:txBody>
      </p:sp>
      <p:pic>
        <p:nvPicPr>
          <p:cNvPr id="6" name="Picture 4" descr="http://www.elements4health.com/images/stories/conditions/kidney.jpg"/>
          <p:cNvPicPr>
            <a:picLocks noChangeAspect="1" noChangeArrowheads="1"/>
          </p:cNvPicPr>
          <p:nvPr/>
        </p:nvPicPr>
        <p:blipFill>
          <a:blip r:embed="rId2" cstate="print"/>
          <a:srcRect/>
          <a:stretch>
            <a:fillRect/>
          </a:stretch>
        </p:blipFill>
        <p:spPr bwMode="auto">
          <a:xfrm>
            <a:off x="6948264" y="1656000"/>
            <a:ext cx="1143000" cy="1367790"/>
          </a:xfrm>
          <a:prstGeom prst="rect">
            <a:avLst/>
          </a:prstGeom>
          <a:noFill/>
          <a:ln w="31750" cap="rnd">
            <a:solidFill>
              <a:srgbClr val="EB235C"/>
            </a:solidFill>
            <a:miter lim="800000"/>
            <a:headEnd/>
            <a:tailEnd/>
          </a:ln>
        </p:spPr>
      </p:pic>
      <p:pic>
        <p:nvPicPr>
          <p:cNvPr id="7" name="6 - Εικόνα" descr="Πνεύμονες.png"/>
          <p:cNvPicPr>
            <a:picLocks noChangeAspect="1"/>
          </p:cNvPicPr>
          <p:nvPr/>
        </p:nvPicPr>
        <p:blipFill>
          <a:blip r:embed="rId3" cstate="print"/>
          <a:srcRect/>
          <a:stretch>
            <a:fillRect/>
          </a:stretch>
        </p:blipFill>
        <p:spPr bwMode="auto">
          <a:xfrm>
            <a:off x="7020272" y="5157192"/>
            <a:ext cx="1159331" cy="86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94A2D5B-A2F1-4B11-9455-DCFDD37643B0}"/>
              </a:ext>
            </a:extLst>
          </p:cNvPr>
          <p:cNvSpPr>
            <a:spLocks noGrp="1"/>
          </p:cNvSpPr>
          <p:nvPr>
            <p:ph type="title"/>
          </p:nvPr>
        </p:nvSpPr>
        <p:spPr/>
        <p:txBody>
          <a:bodyPr>
            <a:normAutofit/>
          </a:bodyPr>
          <a:lstStyle/>
          <a:p>
            <a:pPr algn="ctr"/>
            <a:r>
              <a:rPr lang="el-GR" sz="2800" b="1" dirty="0">
                <a:solidFill>
                  <a:schemeClr val="tx2">
                    <a:lumMod val="75000"/>
                  </a:schemeClr>
                </a:solidFill>
              </a:rPr>
              <a:t>ΤΙΤΛΟΠΟΙΗΣΙΜΗ  ΟΞΥΤΗΤΑ  ΚΑΙ  ΑΜΜΩΝΙΟ  ΣΤΗ  ΝΕΦΡΙΚΗ  ΑΠΟΒΟΛΗ  ΟΞΕΩΝ</a:t>
            </a:r>
          </a:p>
        </p:txBody>
      </p:sp>
      <p:pic>
        <p:nvPicPr>
          <p:cNvPr id="5" name="Θέση περιεχομένου 4">
            <a:extLst>
              <a:ext uri="{FF2B5EF4-FFF2-40B4-BE49-F238E27FC236}">
                <a16:creationId xmlns="" xmlns:a16="http://schemas.microsoft.com/office/drawing/2014/main" id="{BFE4E4F4-A23F-472E-8826-242E00174C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2575" y="1909762"/>
            <a:ext cx="4724400" cy="3876675"/>
          </a:xfrm>
        </p:spPr>
      </p:pic>
      <p:sp>
        <p:nvSpPr>
          <p:cNvPr id="6" name="Text Box 4">
            <a:extLst>
              <a:ext uri="{FF2B5EF4-FFF2-40B4-BE49-F238E27FC236}">
                <a16:creationId xmlns="" xmlns:a16="http://schemas.microsoft.com/office/drawing/2014/main" id="{7B1FDC90-86A4-48D3-AB68-350DA6A911E9}"/>
              </a:ext>
            </a:extLst>
          </p:cNvPr>
          <p:cNvSpPr txBox="1">
            <a:spLocks noChangeArrowheads="1"/>
          </p:cNvSpPr>
          <p:nvPr/>
        </p:nvSpPr>
        <p:spPr bwMode="auto">
          <a:xfrm>
            <a:off x="4139952" y="5964431"/>
            <a:ext cx="3600400" cy="272881"/>
          </a:xfrm>
          <a:prstGeom prst="rect">
            <a:avLst/>
          </a:prstGeom>
          <a:noFill/>
          <a:ln w="9525">
            <a:noFill/>
            <a:round/>
            <a:headEnd/>
            <a:tailEnd/>
          </a:ln>
          <a:effectLst/>
        </p:spPr>
        <p:txBody>
          <a:bodyPr lIns="0" tIns="0" rIns="0" bIns="0"/>
          <a:lstStyle/>
          <a:p>
            <a:pPr algn="r"/>
            <a:r>
              <a:rPr lang="en-US" sz="1400" b="1" i="1" dirty="0" smtClean="0">
                <a:solidFill>
                  <a:srgbClr val="0070C0"/>
                </a:solidFill>
                <a:latin typeface="Corbel" panose="020B0503020204020204" pitchFamily="34" charset="0"/>
              </a:rPr>
              <a:t>Hamm, </a:t>
            </a:r>
            <a:r>
              <a:rPr lang="en-US" sz="1400" b="1" i="1" dirty="0">
                <a:solidFill>
                  <a:srgbClr val="0070C0"/>
                </a:solidFill>
                <a:latin typeface="Corbel" panose="020B0503020204020204" pitchFamily="34" charset="0"/>
              </a:rPr>
              <a:t>Clin J Am Soc Nephrol </a:t>
            </a:r>
            <a:r>
              <a:rPr lang="en-US" sz="1200" b="1" i="1" dirty="0">
                <a:solidFill>
                  <a:srgbClr val="0070C0"/>
                </a:solidFill>
                <a:latin typeface="Arial" panose="020B0604020202020204" pitchFamily="34" charset="0"/>
                <a:cs typeface="Arial" panose="020B0604020202020204" pitchFamily="34" charset="0"/>
              </a:rPr>
              <a:t>10:2232, 2015</a:t>
            </a:r>
            <a:endParaRPr lang="el-GR" sz="12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25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chemeClr val="tx1"/>
        </a:solidFill>
        <a:ln w="3175">
          <a:solidFill>
            <a:schemeClr val="tx1"/>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5697</TotalTime>
  <Words>978</Words>
  <Application>Microsoft Office PowerPoint</Application>
  <PresentationFormat>Προβολή στην οθόνη (4:3)</PresentationFormat>
  <Paragraphs>210</Paragraphs>
  <Slides>28</Slides>
  <Notes>7</Notes>
  <HiddenSlides>1</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Ηλιοστάσιο</vt:lpstr>
      <vt:lpstr>Ποια είναι η απάντηση του νεφρού σε ένα φορτίο οξέος ή  βάσης;</vt:lpstr>
      <vt:lpstr>ΓΝΩΣΤΟΠΟΙΗΣΗ</vt:lpstr>
      <vt:lpstr>ΔΙΑΙΤΗΤΙΚΟ  ΟΞΙΝΟ  ΦΟΡΤΙΟ</vt:lpstr>
      <vt:lpstr>ΙΣΟΖΥΓΙΟ  Η+  ΚΑΤΑ  ΤΟΝ  ΜΕΤΑΒΟΛΙΣΜΟ ΤΟΥ  ΦΩΣΦΟΡΟΥ  ΚΑΙ  ΤΩΝ  ΘΕΙΟΥΧΩΝ  ΑΜΙΝΟΞΕΩΝ</vt:lpstr>
      <vt:lpstr>ΔΙΑΙΤΗΤΙΚΟ  ΑΛΚΑΛΙΚΟ  ΦΟΡΤΙΟ</vt:lpstr>
      <vt:lpstr>ΙΣΟΖΥΓΙΟ  ΒΑΣΕΩΝ – ΟΡΓΑΝΙΚΑ  ΑΝΙΟΝΤΑ</vt:lpstr>
      <vt:lpstr>ΦΟΡΤΙΟ  ΟΞΕΟΣ</vt:lpstr>
      <vt:lpstr>ΠΑΘΟΛΟΓΙΚΟ   ΟΞΙΝΟ  ΦΟΡΤΙΟ</vt:lpstr>
      <vt:lpstr>ΤΙΤΛΟΠΟΙΗΣΙΜΗ  ΟΞΥΤΗΤΑ  ΚΑΙ  ΑΜΜΩΝΙΟ  ΣΤΗ  ΝΕΦΡΙΚΗ  ΑΠΟΒΟΛΗ  ΟΞΕΩΝ</vt:lpstr>
      <vt:lpstr>ΕΜΜΕΣΗ  ΕΠΑΝΑΡΡΟΦΗΣΗ  HCO3- </vt:lpstr>
      <vt:lpstr>ΡΥΘΜΙΣΗ  ΤΟΥ  NHE3</vt:lpstr>
      <vt:lpstr>ΑΝΙΧΝΕΥΣΗ  ΜΕΤΑΒΟΛΩΝ  ΟΞΥΤΗΤΑΣ        ΣΤΟ  ΕΓΓΥΣ  ΣΩΛΗΝΑΡΙΟ</vt:lpstr>
      <vt:lpstr>ΡΥΘΜΙΣΗ  ΤΗΣ  H+ -ATPάσης</vt:lpstr>
      <vt:lpstr>ΑΝΙΧΝΕΥΣΗ  ΜΕΤΑΒΟΛΩΝ  ΟΞΥΤΗΤΑΣ                 ΣΤΟ  ΑΠΩ  ΣΩΛΗΝΑΡΙΟ</vt:lpstr>
      <vt:lpstr>ΦΟΡΤΙΟ  ΒΑΣΗΣ</vt:lpstr>
      <vt:lpstr>ΠΑΘΟΛΟΓΙΚΟ   ΑΛΚΑΛΙΚΟ  ΦΟΡΤΙΟ</vt:lpstr>
      <vt:lpstr>ΑΠΩ  ΕΚΚΡΙΣΗ  HCO3-</vt:lpstr>
      <vt:lpstr>ΧΕΙΡΙΣΜΟΣ  ΤΟΥ  ΝΗ4+  ΑΠΟ  ΤΟΥΣ  ΝΕΦΡΟΥΣ</vt:lpstr>
      <vt:lpstr>ΕΠΙΘΗΛΙΑΚΗ  ΜΕΤΑΦΟΡΑ  ΝΗ4+</vt:lpstr>
      <vt:lpstr>ΝΕΦΡΙΚΗ  ΑΠΟΒΟΛΗ  ΝΗ4+</vt:lpstr>
      <vt:lpstr>ΚΑΤΑΒΟΛΙΣΜΟΣ  ΤΗΣ  ΓΛΟΥΤΑΜΙΝΗΣ  ΣΤΟ  ΕΓΓΥΣ  ΣΩΛΗΝΑΡΙΟ</vt:lpstr>
      <vt:lpstr>ΜΕΤΑΒΟΛΙΣΜΟΣ  ΤΗΣ  ΓΛΟΥΤΑΜΙΝΗΣ</vt:lpstr>
      <vt:lpstr>ΤΙΤΛΟΠΟΙΗΣΙΜΑ  ΟΞΕΑ</vt:lpstr>
      <vt:lpstr>ΜΕΤΑΦΟΡΑ  ΤΟΥ  ΦΩΣΦΟΡΟΥ  ΣΤΟ  ΕΓΓΥΣ  ΣΩΛΗΝΑΡΙΟ</vt:lpstr>
      <vt:lpstr>ΕΠΙΘΗΛΙΑΚΗ  ΜΕΤΑΦΟΡΑ  ΚΑΙ  ΜΕΤΑΒΟΛΙΣΜΟΣ  ΤΩΝ  ΚΙΤΡΙΚΩΝ</vt:lpstr>
      <vt:lpstr>ΜΕΤΑΦΟΡΑ  ΤΩΝ  ΚΙΤΡΙΚΩΝ  ΣΤΟ  ΕΓΓΥΣ  ΣΩΛΗΝΑΡΙΟ</vt:lpstr>
      <vt:lpstr>ΣΥΝΟΨΗ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Στρατής</dc:creator>
  <cp:lastModifiedBy>skn</cp:lastModifiedBy>
  <cp:revision>537</cp:revision>
  <dcterms:created xsi:type="dcterms:W3CDTF">2013-01-13T10:24:17Z</dcterms:created>
  <dcterms:modified xsi:type="dcterms:W3CDTF">2017-09-24T06:19:15Z</dcterms:modified>
</cp:coreProperties>
</file>